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702" r:id="rId1"/>
  </p:sldMasterIdLst>
  <p:notesMasterIdLst>
    <p:notesMasterId r:id="rId11"/>
  </p:notesMasterIdLst>
  <p:sldIdLst>
    <p:sldId id="263" r:id="rId2"/>
    <p:sldId id="456" r:id="rId3"/>
    <p:sldId id="420" r:id="rId4"/>
    <p:sldId id="419" r:id="rId5"/>
    <p:sldId id="426" r:id="rId6"/>
    <p:sldId id="457" r:id="rId7"/>
    <p:sldId id="421" r:id="rId8"/>
    <p:sldId id="458" r:id="rId9"/>
    <p:sldId id="459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ExtraLight" panose="00000300000000000000" pitchFamily="2" charset="0"/>
      <p:regular r:id="rId20"/>
      <p:bold r:id="rId21"/>
      <p:italic r:id="rId22"/>
      <p:boldItalic r:id="rId23"/>
    </p:embeddedFont>
    <p:embeddedFont>
      <p:font typeface="Montserrat Light" panose="00000400000000000000" pitchFamily="2" charset="0"/>
      <p:regular r:id="rId24"/>
      <p:bold r:id="rId25"/>
      <p:italic r:id="rId26"/>
      <p:boldItalic r:id="rId27"/>
    </p:embeddedFont>
    <p:embeddedFont>
      <p:font typeface="Montserrat Medium" panose="00000600000000000000" pitchFamily="2" charset="0"/>
      <p:regular r:id="rId28"/>
      <p:bold r:id="rId29"/>
      <p:italic r:id="rId30"/>
      <p:boldItalic r:id="rId31"/>
    </p:embeddedFont>
    <p:embeddedFont>
      <p:font typeface="Montserrat Thin" panose="00000300000000000000" pitchFamily="2" charset="0"/>
      <p:regular r:id="rId32"/>
      <p:bold r:id="rId33"/>
      <p:italic r:id="rId34"/>
      <p:boldItalic r:id="rId35"/>
    </p:embeddedFont>
    <p:embeddedFont>
      <p:font typeface="Raleway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  <p188:author id="{A5951B64-7845-85F0-C019-C35C8EFF011D}" name="Erum Quddus" initials="EQ" userId="S::Erum.Quddus@lancashiregroup.com::e1119beb-8038-4aa5-9a2e-a0769273d96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DDC"/>
    <a:srgbClr val="DFC08E"/>
    <a:srgbClr val="6D4E57"/>
    <a:srgbClr val="9ABFB6"/>
    <a:srgbClr val="623340"/>
    <a:srgbClr val="9D5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51A683-AD61-427C-A700-A96734D149B0}">
  <a:tblStyle styleId="{1251A683-AD61-427C-A700-A96734D149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91704" autoAdjust="0"/>
  </p:normalViewPr>
  <p:slideViewPr>
    <p:cSldViewPr snapToGrid="0">
      <p:cViewPr varScale="1">
        <p:scale>
          <a:sx n="192" d="100"/>
          <a:sy n="192" d="100"/>
        </p:scale>
        <p:origin x="88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font" Target="fonts/font28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Relationship Id="rId20" Type="http://schemas.openxmlformats.org/officeDocument/2006/relationships/font" Target="fonts/font9.fntdata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1173fdebc4_1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1173fdebc4_1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on the vision and goals of the transformation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needs to happen to get there, the steps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milestones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achievements to celebrate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Coming up in the next 3 months, and 2 sprint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are people feeling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 they aligned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do you need them to do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people to speak to/good news success stories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Design comms plan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Maintain this relationship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NEXT: 3 Sprint Agile Communications Activities Plan - How to use it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5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01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76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53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06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89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title" preserve="1">
  <p:cSld name="1_Alt title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6370700" y="4847500"/>
            <a:ext cx="32922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Agile Storytelling Company © 2023. All Rights Reserved.</a:t>
            </a:r>
            <a:endParaRPr sz="65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100" name="Google Shape;100;p21"/>
          <p:cNvPicPr preferRelativeResize="0"/>
          <p:nvPr/>
        </p:nvPicPr>
        <p:blipFill rotWithShape="1">
          <a:blip r:embed="rId2">
            <a:alphaModFix/>
          </a:blip>
          <a:srcRect l="3120" t="39093" r="1489"/>
          <a:stretch/>
        </p:blipFill>
        <p:spPr>
          <a:xfrm>
            <a:off x="0" y="0"/>
            <a:ext cx="9144000" cy="212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6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bre Gradient 1 2 1 1 1">
  <p:cSld name="CUSTOM_3_1_1_1_1_2_1_1_1"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64789" y="-75075"/>
            <a:ext cx="9666888" cy="54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00" y="4780800"/>
            <a:ext cx="463624" cy="2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195303" y="61249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3103875" y="4826025"/>
            <a:ext cx="32922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Agile Storytelling Company © 2023. All Rights Reserved.</a:t>
            </a:r>
            <a:endParaRPr sz="55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6209" y="47537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C7C676-4BCF-C44B-88F5-371A4766DAA6}"/>
              </a:ext>
            </a:extLst>
          </p:cNvPr>
          <p:cNvCxnSpPr/>
          <p:nvPr userDrawn="1"/>
        </p:nvCxnSpPr>
        <p:spPr>
          <a:xfrm>
            <a:off x="195300" y="4716300"/>
            <a:ext cx="87534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bg>
      <p:bgPr>
        <a:solidFill>
          <a:schemeClr val="l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3" name="Google Shape;123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bg>
      <p:bgPr>
        <a:solidFill>
          <a:schemeClr val="l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5" name="Google Shape;135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20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Page">
  <p:cSld name="CUSTOM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/>
        </p:nvSpPr>
        <p:spPr>
          <a:xfrm>
            <a:off x="3103875" y="4826025"/>
            <a:ext cx="32922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55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Agile Storytelling Company © 2023. All Rights Reserved.</a:t>
            </a:r>
            <a:endParaRPr sz="55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850" y="-278350"/>
            <a:ext cx="9616850" cy="36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00" y="4780800"/>
            <a:ext cx="463624" cy="2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6209" y="47537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65950" y="14387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72850" y="8121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418F77-8F5E-414E-87B2-DAE636F5CC8E}"/>
              </a:ext>
            </a:extLst>
          </p:cNvPr>
          <p:cNvCxnSpPr/>
          <p:nvPr userDrawn="1"/>
        </p:nvCxnSpPr>
        <p:spPr>
          <a:xfrm>
            <a:off x="195300" y="4716300"/>
            <a:ext cx="87534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 Page 1">
  <p:cSld name="CUSTOM_3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3103875" y="4826025"/>
            <a:ext cx="32922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Agile Storytelling Company © 2023. All Rights Reserved.</a:t>
            </a:r>
            <a:endParaRPr sz="55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850" y="-278350"/>
            <a:ext cx="9616850" cy="36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00" y="4780800"/>
            <a:ext cx="463624" cy="2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24187" y="11461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6209" y="47537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00" y="4785474"/>
            <a:ext cx="456175" cy="28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9C2A7A-9CAF-E243-873B-13F7D2C418CB}"/>
              </a:ext>
            </a:extLst>
          </p:cNvPr>
          <p:cNvCxnSpPr/>
          <p:nvPr userDrawn="1"/>
        </p:nvCxnSpPr>
        <p:spPr>
          <a:xfrm>
            <a:off x="195300" y="4716300"/>
            <a:ext cx="87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Page (No Gradient)">
  <p:cSld name="CUSTOM_4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3103875" y="4826025"/>
            <a:ext cx="32922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Agile Storytelling Company © 2023. All Rights Reserved.</a:t>
            </a:r>
            <a:endParaRPr sz="55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300" y="4780800"/>
            <a:ext cx="463624" cy="2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1324187" y="11461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6209" y="47537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CCEC14-3646-0541-BF22-27DC2D42C79F}"/>
              </a:ext>
            </a:extLst>
          </p:cNvPr>
          <p:cNvCxnSpPr/>
          <p:nvPr userDrawn="1"/>
        </p:nvCxnSpPr>
        <p:spPr>
          <a:xfrm>
            <a:off x="195300" y="4716300"/>
            <a:ext cx="87534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(No Gradient)">
  <p:cSld name="CUSTOM_3_1_1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/>
        </p:nvSpPr>
        <p:spPr>
          <a:xfrm>
            <a:off x="3103875" y="4826025"/>
            <a:ext cx="32922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Agile Storytelling Company © 2023. All Rights Reserved.</a:t>
            </a:r>
            <a:endParaRPr sz="55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1324187" y="11461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476209" y="47537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" name="Google Shape;6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300" y="4785474"/>
            <a:ext cx="456175" cy="28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BED7B8-C190-EA40-A228-27E82F18EB13}"/>
              </a:ext>
            </a:extLst>
          </p:cNvPr>
          <p:cNvCxnSpPr/>
          <p:nvPr userDrawn="1"/>
        </p:nvCxnSpPr>
        <p:spPr>
          <a:xfrm>
            <a:off x="195300" y="4716300"/>
            <a:ext cx="87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bre Gradient">
  <p:cSld name="CUSTOM_3_1_1_1">
    <p:bg>
      <p:bgPr>
        <a:solidFill>
          <a:schemeClr val="l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300" y="4780800"/>
            <a:ext cx="463624" cy="2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-51875"/>
            <a:ext cx="9144003" cy="52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95303" y="61249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/>
          <p:nvPr/>
        </p:nvSpPr>
        <p:spPr>
          <a:xfrm>
            <a:off x="3103875" y="4826025"/>
            <a:ext cx="32922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Agile Storytelling Company © 2023. All Rights Reserved.</a:t>
            </a:r>
            <a:endParaRPr sz="55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476209" y="47537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00" y="4785474"/>
            <a:ext cx="456175" cy="28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52F80D-030D-0B41-BE9E-55A45087C3FD}"/>
              </a:ext>
            </a:extLst>
          </p:cNvPr>
          <p:cNvCxnSpPr/>
          <p:nvPr userDrawn="1"/>
        </p:nvCxnSpPr>
        <p:spPr>
          <a:xfrm>
            <a:off x="195300" y="4716300"/>
            <a:ext cx="87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bre Gradient 1">
  <p:cSld name="CUSTOM_3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6450"/>
            <a:ext cx="9268076" cy="543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00" y="4780800"/>
            <a:ext cx="463624" cy="2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5303" y="61249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3103875" y="4826025"/>
            <a:ext cx="32922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Agile Storytelling Company © 2023. All Rights Reserved.</a:t>
            </a:r>
            <a:endParaRPr sz="55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476209" y="47537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3B927B-A774-194A-A741-97314D948141}"/>
              </a:ext>
            </a:extLst>
          </p:cNvPr>
          <p:cNvCxnSpPr/>
          <p:nvPr userDrawn="1"/>
        </p:nvCxnSpPr>
        <p:spPr>
          <a:xfrm>
            <a:off x="195300" y="4716300"/>
            <a:ext cx="87534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bre Gradient 1 2">
  <p:cSld name="CUSTOM_3_1_1_1_1_2"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7554"/>
            <a:ext cx="9282324" cy="523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00" y="4780800"/>
            <a:ext cx="463624" cy="2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95303" y="61249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3103875" y="4826025"/>
            <a:ext cx="32922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Agile Storytelling Company © 2023. All Rights Reserved.</a:t>
            </a:r>
            <a:endParaRPr sz="55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476209" y="47537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12F4D8-8B7E-6842-9A55-CF2F6AD0A54E}"/>
              </a:ext>
            </a:extLst>
          </p:cNvPr>
          <p:cNvCxnSpPr/>
          <p:nvPr userDrawn="1"/>
        </p:nvCxnSpPr>
        <p:spPr>
          <a:xfrm>
            <a:off x="195300" y="4716300"/>
            <a:ext cx="87534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bre Gradient 1 2 1 1">
  <p:cSld name="CUSTOM_3_1_1_1_1_2_1_1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78450" y="-140825"/>
            <a:ext cx="9516324" cy="547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00" y="4780800"/>
            <a:ext cx="463624" cy="2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95303" y="61249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103875" y="4826025"/>
            <a:ext cx="32922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Agile Storytelling Company © 2023. All Rights Reserved.</a:t>
            </a:r>
            <a:endParaRPr sz="55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476209" y="47537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5ED85C-43AF-5943-9E6F-F7D5DE53C908}"/>
              </a:ext>
            </a:extLst>
          </p:cNvPr>
          <p:cNvCxnSpPr/>
          <p:nvPr userDrawn="1"/>
        </p:nvCxnSpPr>
        <p:spPr>
          <a:xfrm>
            <a:off x="195300" y="4716300"/>
            <a:ext cx="87534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 ExtraLight"/>
              <a:buNone/>
              <a:defRPr sz="40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●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4" r:id="rId11"/>
    <p:sldLayoutId id="2147483665" r:id="rId12"/>
    <p:sldLayoutId id="214748366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>
            <a:spLocks noGrp="1"/>
          </p:cNvSpPr>
          <p:nvPr>
            <p:ph type="body" idx="1"/>
          </p:nvPr>
        </p:nvSpPr>
        <p:spPr>
          <a:xfrm>
            <a:off x="127625" y="145375"/>
            <a:ext cx="8651100" cy="44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20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3 Sprint Agile Communications Activities Plan - How to use it</a:t>
            </a:r>
            <a:endParaRPr sz="20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3238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en-GB" sz="1200" b="1" dirty="0">
                <a:latin typeface="Montserrat"/>
                <a:ea typeface="Montserrat"/>
                <a:cs typeface="Montserrat"/>
                <a:sym typeface="Montserrat"/>
              </a:rPr>
              <a:t>If you’re starting out on your transformation</a:t>
            </a:r>
            <a:r>
              <a:rPr lang="en-GB" sz="12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, start with sprint 1. </a:t>
            </a:r>
          </a:p>
          <a:p>
            <a:pPr marL="3238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en-US" sz="1200" b="1" dirty="0">
                <a:latin typeface="Montserrat"/>
                <a:ea typeface="Montserrat"/>
                <a:cs typeface="Montserrat"/>
                <a:sym typeface="Montserrat"/>
              </a:rPr>
              <a:t>If you’re already on your transformation</a:t>
            </a:r>
            <a:r>
              <a:rPr lang="en-US" sz="12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, start with sprint 3 and tailor it to where you are on your transformation.  </a:t>
            </a:r>
          </a:p>
          <a:p>
            <a:pPr marL="152400" indent="0">
              <a:lnSpc>
                <a:spcPct val="100000"/>
              </a:lnSpc>
              <a:buSzPts val="1200"/>
              <a:buNone/>
            </a:pPr>
            <a:endParaRPr lang="en-US" sz="12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ExtraLight"/>
              <a:buAutoNum type="arabicPeriod"/>
            </a:pPr>
            <a:r>
              <a:rPr lang="en-GB" sz="12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The comms are laid out by week 1 (top) and week 2 (bottom). </a:t>
            </a:r>
            <a:endParaRPr sz="12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ExtraLight"/>
              <a:buAutoNum type="arabicPeriod"/>
            </a:pPr>
            <a:r>
              <a:rPr lang="en-GB" sz="12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All comms are assigned a theme to drive behaviour or an action; functional/tactical; or for learning. 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ExtraLight"/>
              <a:buAutoNum type="arabicPeriod"/>
            </a:pPr>
            <a:r>
              <a:rPr lang="en-GB" sz="12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Align to your transformation vision and goals.</a:t>
            </a:r>
            <a:endParaRPr sz="12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ExtraLight"/>
              <a:buAutoNum type="arabicPeriod"/>
            </a:pPr>
            <a:r>
              <a:rPr lang="en-GB" sz="12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Examples included to get you started.</a:t>
            </a:r>
            <a:endParaRPr sz="12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ExtraLight"/>
              <a:buAutoNum type="arabicPeriod"/>
            </a:pPr>
            <a:r>
              <a:rPr lang="en-GB" sz="12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Comms cadence aimed at two audience groups:</a:t>
            </a:r>
            <a:endParaRPr sz="12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ExtraLight"/>
              <a:buChar char="○"/>
            </a:pPr>
            <a:r>
              <a:rPr lang="en-GB" sz="12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Colleagues going through the transformation, if phased roll out</a:t>
            </a:r>
            <a:endParaRPr sz="12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ExtraLight"/>
              <a:buChar char="○"/>
            </a:pPr>
            <a:r>
              <a:rPr lang="en-GB" sz="12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The whole org to prime them and take them on the journey. </a:t>
            </a:r>
            <a:endParaRPr sz="12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ExtraLight"/>
              <a:buAutoNum type="arabicPeriod"/>
            </a:pPr>
            <a:r>
              <a:rPr lang="en-GB" sz="12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Learning activities: By Agile maturity: Low – e.g. What is Agile; High - vote on a topic</a:t>
            </a:r>
            <a:endParaRPr sz="12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ExtraLight"/>
              <a:buAutoNum type="arabicPeriod"/>
            </a:pPr>
            <a:r>
              <a:rPr lang="en-GB" sz="120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Adapt to your requirements, channels/media and how your people engage with comms.</a:t>
            </a:r>
            <a:endParaRPr sz="12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19" name="Google Shape;319;p30"/>
          <p:cNvSpPr txBox="1">
            <a:spLocks noGrp="1"/>
          </p:cNvSpPr>
          <p:nvPr>
            <p:ph type="sldNum" idx="12"/>
          </p:nvPr>
        </p:nvSpPr>
        <p:spPr>
          <a:xfrm>
            <a:off x="8476209" y="47537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1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3222E-5125-C844-9575-CBDE00702D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D4221E-413E-AB49-A968-0B1E946EBE4F}"/>
              </a:ext>
            </a:extLst>
          </p:cNvPr>
          <p:cNvSpPr/>
          <p:nvPr/>
        </p:nvSpPr>
        <p:spPr>
          <a:xfrm>
            <a:off x="0" y="0"/>
            <a:ext cx="9144002" cy="212353"/>
          </a:xfrm>
          <a:prstGeom prst="rect">
            <a:avLst/>
          </a:prstGeom>
          <a:gradFill>
            <a:gsLst>
              <a:gs pos="0">
                <a:srgbClr val="ACEDDC"/>
              </a:gs>
              <a:gs pos="29000">
                <a:srgbClr val="9ABFB6"/>
              </a:gs>
              <a:gs pos="83000">
                <a:srgbClr val="6D4E57"/>
              </a:gs>
              <a:gs pos="100000">
                <a:srgbClr val="62334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857;p113">
            <a:extLst>
              <a:ext uri="{FF2B5EF4-FFF2-40B4-BE49-F238E27FC236}">
                <a16:creationId xmlns:a16="http://schemas.microsoft.com/office/drawing/2014/main" id="{09FC85D0-0824-5148-9A26-E7F764743C1B}"/>
              </a:ext>
            </a:extLst>
          </p:cNvPr>
          <p:cNvSpPr txBox="1"/>
          <p:nvPr/>
        </p:nvSpPr>
        <p:spPr>
          <a:xfrm>
            <a:off x="899499" y="1746925"/>
            <a:ext cx="6940387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3-Sprint Communications Plans</a:t>
            </a:r>
          </a:p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For Small/Light Scale Agile Transformations</a:t>
            </a:r>
          </a:p>
          <a:p>
            <a:pPr lvl="0" algn="ctr">
              <a:lnSpc>
                <a:spcPct val="115000"/>
              </a:lnSpc>
            </a:pPr>
            <a:endParaRPr lang="en-US" sz="2400" b="1" dirty="0">
              <a:solidFill>
                <a:schemeClr val="bg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4673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8AC26AD-40C6-6343-BD48-B806BD12B1BE}"/>
              </a:ext>
            </a:extLst>
          </p:cNvPr>
          <p:cNvGrpSpPr/>
          <p:nvPr/>
        </p:nvGrpSpPr>
        <p:grpSpPr>
          <a:xfrm>
            <a:off x="209584" y="1051002"/>
            <a:ext cx="8755916" cy="2622417"/>
            <a:chOff x="209584" y="1051002"/>
            <a:chExt cx="8755916" cy="2622417"/>
          </a:xfrm>
        </p:grpSpPr>
        <p:sp>
          <p:nvSpPr>
            <p:cNvPr id="89" name="Google Shape;550;p54">
              <a:extLst>
                <a:ext uri="{FF2B5EF4-FFF2-40B4-BE49-F238E27FC236}">
                  <a16:creationId xmlns:a16="http://schemas.microsoft.com/office/drawing/2014/main" id="{579A0E8D-C095-074E-8DBE-303BAE1045B5}"/>
                </a:ext>
              </a:extLst>
            </p:cNvPr>
            <p:cNvSpPr/>
            <p:nvPr/>
          </p:nvSpPr>
          <p:spPr>
            <a:xfrm>
              <a:off x="209584" y="2237583"/>
              <a:ext cx="8755200" cy="27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0;p54">
              <a:extLst>
                <a:ext uri="{FF2B5EF4-FFF2-40B4-BE49-F238E27FC236}">
                  <a16:creationId xmlns:a16="http://schemas.microsoft.com/office/drawing/2014/main" id="{2C058725-CABD-5146-9FFD-301F16CF1616}"/>
                </a:ext>
              </a:extLst>
            </p:cNvPr>
            <p:cNvSpPr/>
            <p:nvPr/>
          </p:nvSpPr>
          <p:spPr>
            <a:xfrm>
              <a:off x="672983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4;p54">
              <a:extLst>
                <a:ext uri="{FF2B5EF4-FFF2-40B4-BE49-F238E27FC236}">
                  <a16:creationId xmlns:a16="http://schemas.microsoft.com/office/drawing/2014/main" id="{9688F79A-2361-994B-9955-EF28515FE8FE}"/>
                </a:ext>
              </a:extLst>
            </p:cNvPr>
            <p:cNvSpPr txBox="1"/>
            <p:nvPr/>
          </p:nvSpPr>
          <p:spPr>
            <a:xfrm>
              <a:off x="881102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1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550;p54">
              <a:extLst>
                <a:ext uri="{FF2B5EF4-FFF2-40B4-BE49-F238E27FC236}">
                  <a16:creationId xmlns:a16="http://schemas.microsoft.com/office/drawing/2014/main" id="{52BC9113-AEE7-0447-B133-3DBAF6C98047}"/>
                </a:ext>
              </a:extLst>
            </p:cNvPr>
            <p:cNvSpPr/>
            <p:nvPr/>
          </p:nvSpPr>
          <p:spPr>
            <a:xfrm>
              <a:off x="233573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4;p54">
              <a:extLst>
                <a:ext uri="{FF2B5EF4-FFF2-40B4-BE49-F238E27FC236}">
                  <a16:creationId xmlns:a16="http://schemas.microsoft.com/office/drawing/2014/main" id="{B9C7D6EB-9276-9D47-80BB-7044A0805EB2}"/>
                </a:ext>
              </a:extLst>
            </p:cNvPr>
            <p:cNvSpPr txBox="1"/>
            <p:nvPr/>
          </p:nvSpPr>
          <p:spPr>
            <a:xfrm>
              <a:off x="2565826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2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550;p54">
              <a:extLst>
                <a:ext uri="{FF2B5EF4-FFF2-40B4-BE49-F238E27FC236}">
                  <a16:creationId xmlns:a16="http://schemas.microsoft.com/office/drawing/2014/main" id="{D9B20EAB-78AB-3949-97AF-9B7AA98C0ACB}"/>
                </a:ext>
              </a:extLst>
            </p:cNvPr>
            <p:cNvSpPr/>
            <p:nvPr/>
          </p:nvSpPr>
          <p:spPr>
            <a:xfrm>
              <a:off x="399845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4;p54">
              <a:extLst>
                <a:ext uri="{FF2B5EF4-FFF2-40B4-BE49-F238E27FC236}">
                  <a16:creationId xmlns:a16="http://schemas.microsoft.com/office/drawing/2014/main" id="{19BF62B8-2DCE-1841-BD25-3BAD8970E186}"/>
                </a:ext>
              </a:extLst>
            </p:cNvPr>
            <p:cNvSpPr txBox="1"/>
            <p:nvPr/>
          </p:nvSpPr>
          <p:spPr>
            <a:xfrm>
              <a:off x="419155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3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550;p54">
              <a:extLst>
                <a:ext uri="{FF2B5EF4-FFF2-40B4-BE49-F238E27FC236}">
                  <a16:creationId xmlns:a16="http://schemas.microsoft.com/office/drawing/2014/main" id="{649F422E-B1A1-794B-B83A-510097AEBFF2}"/>
                </a:ext>
              </a:extLst>
            </p:cNvPr>
            <p:cNvSpPr/>
            <p:nvPr/>
          </p:nvSpPr>
          <p:spPr>
            <a:xfrm>
              <a:off x="5661146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4;p54">
              <a:extLst>
                <a:ext uri="{FF2B5EF4-FFF2-40B4-BE49-F238E27FC236}">
                  <a16:creationId xmlns:a16="http://schemas.microsoft.com/office/drawing/2014/main" id="{EC7398FB-29F8-EA40-8C87-16357A7EE66D}"/>
                </a:ext>
              </a:extLst>
            </p:cNvPr>
            <p:cNvSpPr txBox="1"/>
            <p:nvPr/>
          </p:nvSpPr>
          <p:spPr>
            <a:xfrm>
              <a:off x="587651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4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" name="Google Shape;550;p54">
              <a:extLst>
                <a:ext uri="{FF2B5EF4-FFF2-40B4-BE49-F238E27FC236}">
                  <a16:creationId xmlns:a16="http://schemas.microsoft.com/office/drawing/2014/main" id="{4F83D6DB-644A-CD44-A719-26B5319F09F5}"/>
                </a:ext>
              </a:extLst>
            </p:cNvPr>
            <p:cNvSpPr/>
            <p:nvPr/>
          </p:nvSpPr>
          <p:spPr>
            <a:xfrm>
              <a:off x="7323901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54;p54">
              <a:extLst>
                <a:ext uri="{FF2B5EF4-FFF2-40B4-BE49-F238E27FC236}">
                  <a16:creationId xmlns:a16="http://schemas.microsoft.com/office/drawing/2014/main" id="{1891DAD0-1D77-DD44-B085-8074A5D6B377}"/>
                </a:ext>
              </a:extLst>
            </p:cNvPr>
            <p:cNvSpPr txBox="1"/>
            <p:nvPr/>
          </p:nvSpPr>
          <p:spPr>
            <a:xfrm>
              <a:off x="7538114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5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550;p54">
              <a:extLst>
                <a:ext uri="{FF2B5EF4-FFF2-40B4-BE49-F238E27FC236}">
                  <a16:creationId xmlns:a16="http://schemas.microsoft.com/office/drawing/2014/main" id="{A37BC1A0-DB81-CB42-9852-D5D2FC2F11A4}"/>
                </a:ext>
              </a:extLst>
            </p:cNvPr>
            <p:cNvSpPr/>
            <p:nvPr/>
          </p:nvSpPr>
          <p:spPr>
            <a:xfrm>
              <a:off x="209584" y="1072516"/>
              <a:ext cx="8754832" cy="11284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0;p54">
              <a:extLst>
                <a:ext uri="{FF2B5EF4-FFF2-40B4-BE49-F238E27FC236}">
                  <a16:creationId xmlns:a16="http://schemas.microsoft.com/office/drawing/2014/main" id="{7DD35DAC-81A6-EF4E-9D10-9103221ABBC6}"/>
                </a:ext>
              </a:extLst>
            </p:cNvPr>
            <p:cNvSpPr/>
            <p:nvPr/>
          </p:nvSpPr>
          <p:spPr>
            <a:xfrm>
              <a:off x="672983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4;p54">
              <a:extLst>
                <a:ext uri="{FF2B5EF4-FFF2-40B4-BE49-F238E27FC236}">
                  <a16:creationId xmlns:a16="http://schemas.microsoft.com/office/drawing/2014/main" id="{A4E378BD-65FA-254B-AE15-5B06AF3E9930}"/>
                </a:ext>
              </a:extLst>
            </p:cNvPr>
            <p:cNvSpPr txBox="1"/>
            <p:nvPr/>
          </p:nvSpPr>
          <p:spPr>
            <a:xfrm rot="16200000">
              <a:off x="-128085" y="1460914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1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550;p54">
              <a:extLst>
                <a:ext uri="{FF2B5EF4-FFF2-40B4-BE49-F238E27FC236}">
                  <a16:creationId xmlns:a16="http://schemas.microsoft.com/office/drawing/2014/main" id="{7FD1AA93-DABA-B248-BF35-DBB63F9AA4F9}"/>
                </a:ext>
              </a:extLst>
            </p:cNvPr>
            <p:cNvSpPr/>
            <p:nvPr/>
          </p:nvSpPr>
          <p:spPr>
            <a:xfrm>
              <a:off x="233573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86" name="Google Shape;550;p54">
              <a:extLst>
                <a:ext uri="{FF2B5EF4-FFF2-40B4-BE49-F238E27FC236}">
                  <a16:creationId xmlns:a16="http://schemas.microsoft.com/office/drawing/2014/main" id="{ECA1C666-8531-4840-A2B9-150E11421B78}"/>
                </a:ext>
              </a:extLst>
            </p:cNvPr>
            <p:cNvSpPr/>
            <p:nvPr/>
          </p:nvSpPr>
          <p:spPr>
            <a:xfrm>
              <a:off x="399845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87" name="Google Shape;550;p54">
              <a:extLst>
                <a:ext uri="{FF2B5EF4-FFF2-40B4-BE49-F238E27FC236}">
                  <a16:creationId xmlns:a16="http://schemas.microsoft.com/office/drawing/2014/main" id="{0D6BC353-6A68-E349-AB7C-E4C723A48135}"/>
                </a:ext>
              </a:extLst>
            </p:cNvPr>
            <p:cNvSpPr/>
            <p:nvPr/>
          </p:nvSpPr>
          <p:spPr>
            <a:xfrm>
              <a:off x="5661146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88" name="Google Shape;550;p54">
              <a:extLst>
                <a:ext uri="{FF2B5EF4-FFF2-40B4-BE49-F238E27FC236}">
                  <a16:creationId xmlns:a16="http://schemas.microsoft.com/office/drawing/2014/main" id="{CCC6C0A4-7895-844E-9058-FBC4C5B56D06}"/>
                </a:ext>
              </a:extLst>
            </p:cNvPr>
            <p:cNvSpPr/>
            <p:nvPr/>
          </p:nvSpPr>
          <p:spPr>
            <a:xfrm>
              <a:off x="7323901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103" name="Google Shape;550;p54">
              <a:extLst>
                <a:ext uri="{FF2B5EF4-FFF2-40B4-BE49-F238E27FC236}">
                  <a16:creationId xmlns:a16="http://schemas.microsoft.com/office/drawing/2014/main" id="{A0162F3D-C032-9746-8141-81D6CC8068FF}"/>
                </a:ext>
              </a:extLst>
            </p:cNvPr>
            <p:cNvSpPr/>
            <p:nvPr/>
          </p:nvSpPr>
          <p:spPr>
            <a:xfrm>
              <a:off x="209584" y="2541651"/>
              <a:ext cx="8754832" cy="11284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0;p54">
              <a:extLst>
                <a:ext uri="{FF2B5EF4-FFF2-40B4-BE49-F238E27FC236}">
                  <a16:creationId xmlns:a16="http://schemas.microsoft.com/office/drawing/2014/main" id="{ACC52A9B-E56A-F244-98E9-03512AFFA634}"/>
                </a:ext>
              </a:extLst>
            </p:cNvPr>
            <p:cNvSpPr/>
            <p:nvPr/>
          </p:nvSpPr>
          <p:spPr>
            <a:xfrm>
              <a:off x="672983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4;p54">
              <a:extLst>
                <a:ext uri="{FF2B5EF4-FFF2-40B4-BE49-F238E27FC236}">
                  <a16:creationId xmlns:a16="http://schemas.microsoft.com/office/drawing/2014/main" id="{1AE7FECD-2E6A-7E4C-A03F-E1C7B5159ED7}"/>
                </a:ext>
              </a:extLst>
            </p:cNvPr>
            <p:cNvSpPr txBox="1"/>
            <p:nvPr/>
          </p:nvSpPr>
          <p:spPr>
            <a:xfrm rot="16200000">
              <a:off x="-128085" y="2930049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2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550;p54">
              <a:extLst>
                <a:ext uri="{FF2B5EF4-FFF2-40B4-BE49-F238E27FC236}">
                  <a16:creationId xmlns:a16="http://schemas.microsoft.com/office/drawing/2014/main" id="{AB668272-8340-1044-9663-3A6ED97ED73B}"/>
                </a:ext>
              </a:extLst>
            </p:cNvPr>
            <p:cNvSpPr/>
            <p:nvPr/>
          </p:nvSpPr>
          <p:spPr>
            <a:xfrm>
              <a:off x="233573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107" name="Google Shape;550;p54">
              <a:extLst>
                <a:ext uri="{FF2B5EF4-FFF2-40B4-BE49-F238E27FC236}">
                  <a16:creationId xmlns:a16="http://schemas.microsoft.com/office/drawing/2014/main" id="{D1D8B27A-FB35-3B45-93FC-A63F16DD04C4}"/>
                </a:ext>
              </a:extLst>
            </p:cNvPr>
            <p:cNvSpPr/>
            <p:nvPr/>
          </p:nvSpPr>
          <p:spPr>
            <a:xfrm>
              <a:off x="399845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108" name="Google Shape;550;p54">
              <a:extLst>
                <a:ext uri="{FF2B5EF4-FFF2-40B4-BE49-F238E27FC236}">
                  <a16:creationId xmlns:a16="http://schemas.microsoft.com/office/drawing/2014/main" id="{82D82EDD-3730-B84C-83AC-F213470E97DE}"/>
                </a:ext>
              </a:extLst>
            </p:cNvPr>
            <p:cNvSpPr/>
            <p:nvPr/>
          </p:nvSpPr>
          <p:spPr>
            <a:xfrm>
              <a:off x="5661146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109" name="Google Shape;550;p54">
              <a:extLst>
                <a:ext uri="{FF2B5EF4-FFF2-40B4-BE49-F238E27FC236}">
                  <a16:creationId xmlns:a16="http://schemas.microsoft.com/office/drawing/2014/main" id="{F1136700-F567-BE48-B88A-EA139CB04F9F}"/>
                </a:ext>
              </a:extLst>
            </p:cNvPr>
            <p:cNvSpPr/>
            <p:nvPr/>
          </p:nvSpPr>
          <p:spPr>
            <a:xfrm>
              <a:off x="7323901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8BF1B-A4DD-6F49-8358-D7E67604A0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5" name="Google Shape;63;p10">
            <a:extLst>
              <a:ext uri="{FF2B5EF4-FFF2-40B4-BE49-F238E27FC236}">
                <a16:creationId xmlns:a16="http://schemas.microsoft.com/office/drawing/2014/main" id="{D6A60C2F-709B-D64F-8334-EA9622FD0C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5956"/>
          <a:stretch/>
        </p:blipFill>
        <p:spPr>
          <a:xfrm rot="10800000">
            <a:off x="-1" y="0"/>
            <a:ext cx="9144003" cy="2123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C7F8DA-5391-5E40-84BA-5DE942681EA5}"/>
              </a:ext>
            </a:extLst>
          </p:cNvPr>
          <p:cNvSpPr/>
          <p:nvPr/>
        </p:nvSpPr>
        <p:spPr>
          <a:xfrm>
            <a:off x="265042" y="566747"/>
            <a:ext cx="9075727" cy="35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5000"/>
              </a:lnSpc>
              <a:buSzPts val="440"/>
              <a:buFont typeface="Montserrat Light"/>
              <a:buNone/>
            </a:pPr>
            <a:r>
              <a:rPr lang="en-GB" sz="1700" b="1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Agile Communications Activities Plan© | </a:t>
            </a:r>
            <a:r>
              <a:rPr lang="en-GB" sz="1700" b="1" dirty="0">
                <a:latin typeface="Montserrat" pitchFamily="2" charset="77"/>
                <a:ea typeface="Montserrat ExtraLight"/>
                <a:cs typeface="Montserrat ExtraLight"/>
                <a:sym typeface="Montserrat ExtraLight"/>
              </a:rPr>
              <a:t>Sprint 1 Communicating Change</a:t>
            </a:r>
            <a:endParaRPr lang="en-GB" sz="17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11840-F49F-502A-4C04-51371AA7C049}"/>
              </a:ext>
            </a:extLst>
          </p:cNvPr>
          <p:cNvSpPr txBox="1"/>
          <p:nvPr/>
        </p:nvSpPr>
        <p:spPr>
          <a:xfrm>
            <a:off x="671297" y="1066257"/>
            <a:ext cx="165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Announcement from Executive/Sponsor</a:t>
            </a:r>
            <a:r>
              <a:rPr lang="en-US" sz="1000" baseline="30000" dirty="0">
                <a:latin typeface="Montserrat" pitchFamily="2" charset="77"/>
              </a:rPr>
              <a:t>1</a:t>
            </a:r>
            <a:r>
              <a:rPr lang="en-US" sz="1000" dirty="0">
                <a:latin typeface="Montserrat" pitchFamily="2" charset="77"/>
              </a:rPr>
              <a:t> to the whole org(I)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781AE-7AD1-0DE1-AD66-12E72B557C5A}"/>
              </a:ext>
            </a:extLst>
          </p:cNvPr>
          <p:cNvSpPr txBox="1"/>
          <p:nvPr/>
        </p:nvSpPr>
        <p:spPr>
          <a:xfrm>
            <a:off x="676867" y="2553552"/>
            <a:ext cx="165105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All Hands</a:t>
            </a:r>
            <a:r>
              <a:rPr lang="en-US" sz="1000" baseline="30000" dirty="0">
                <a:latin typeface="Montserrat" pitchFamily="2" charset="77"/>
              </a:rPr>
              <a:t>1 </a:t>
            </a:r>
            <a:r>
              <a:rPr lang="en-US" sz="1000" dirty="0">
                <a:latin typeface="Montserrat" pitchFamily="2" charset="77"/>
              </a:rPr>
              <a:t>(I, C, A)</a:t>
            </a:r>
            <a:endParaRPr lang="en-US" sz="1000" baseline="30000" dirty="0">
              <a:latin typeface="Montserrat" pitchFamily="2" charset="77"/>
            </a:endParaRPr>
          </a:p>
          <a:p>
            <a:endParaRPr lang="en-US" sz="1000" baseline="30000" dirty="0"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F4AC2-D44B-32B8-DB2E-85C88CF8B7A5}"/>
              </a:ext>
            </a:extLst>
          </p:cNvPr>
          <p:cNvSpPr txBox="1"/>
          <p:nvPr/>
        </p:nvSpPr>
        <p:spPr>
          <a:xfrm>
            <a:off x="4019668" y="2552446"/>
            <a:ext cx="1651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Story</a:t>
            </a:r>
            <a:r>
              <a:rPr lang="en-US" sz="1000" baseline="30000" dirty="0">
                <a:latin typeface="Montserrat" pitchFamily="2" charset="77"/>
              </a:rPr>
              <a:t>2 </a:t>
            </a:r>
            <a:r>
              <a:rPr lang="en-US" sz="1000" dirty="0">
                <a:latin typeface="Montserrat" pitchFamily="2" charset="77"/>
              </a:rPr>
              <a:t>(L, A)</a:t>
            </a:r>
            <a:endParaRPr lang="en-US" sz="1000" baseline="30000" dirty="0">
              <a:latin typeface="Montserrat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618A67-C9B6-1743-8621-D9A4A452412F}"/>
              </a:ext>
            </a:extLst>
          </p:cNvPr>
          <p:cNvGrpSpPr/>
          <p:nvPr/>
        </p:nvGrpSpPr>
        <p:grpSpPr>
          <a:xfrm>
            <a:off x="193775" y="3766581"/>
            <a:ext cx="8756449" cy="866849"/>
            <a:chOff x="193775" y="3766581"/>
            <a:chExt cx="8756449" cy="866849"/>
          </a:xfrm>
        </p:grpSpPr>
        <p:sp>
          <p:nvSpPr>
            <p:cNvPr id="70" name="Google Shape;550;p54">
              <a:extLst>
                <a:ext uri="{FF2B5EF4-FFF2-40B4-BE49-F238E27FC236}">
                  <a16:creationId xmlns:a16="http://schemas.microsoft.com/office/drawing/2014/main" id="{53F18C4F-1B1B-1C47-B7A9-BC46DC533745}"/>
                </a:ext>
              </a:extLst>
            </p:cNvPr>
            <p:cNvSpPr/>
            <p:nvPr/>
          </p:nvSpPr>
          <p:spPr>
            <a:xfrm>
              <a:off x="193775" y="3790452"/>
              <a:ext cx="8756449" cy="8429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CB193F7-F15F-9843-83CD-A7D94C662C67}"/>
                </a:ext>
              </a:extLst>
            </p:cNvPr>
            <p:cNvSpPr txBox="1"/>
            <p:nvPr/>
          </p:nvSpPr>
          <p:spPr>
            <a:xfrm>
              <a:off x="265043" y="3766581"/>
              <a:ext cx="3952927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KEY: </a:t>
              </a:r>
              <a:r>
                <a:rPr lang="en-US" sz="1000" dirty="0">
                  <a:latin typeface="Montserrat" pitchFamily="2" charset="77"/>
                </a:rPr>
                <a:t>Assign a theme to all comms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(I) Inform </a:t>
              </a:r>
              <a:r>
                <a:rPr lang="en-US" sz="800" dirty="0">
                  <a:latin typeface="Montserrat ExtraLight" pitchFamily="2" charset="77"/>
                </a:rPr>
                <a:t>	Important information or actions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(L) Learn   </a:t>
              </a:r>
              <a:r>
                <a:rPr lang="en-US" sz="800" dirty="0">
                  <a:latin typeface="Montserrat ExtraLight" pitchFamily="2" charset="77"/>
                </a:rPr>
                <a:t>	Learn &amp; knowledge share, L&amp;L, Lean Coffees </a:t>
              </a:r>
              <a:r>
                <a:rPr lang="en-US" sz="800" dirty="0" err="1">
                  <a:latin typeface="Montserrat ExtraLight" pitchFamily="2" charset="77"/>
                </a:rPr>
                <a:t>etc</a:t>
              </a:r>
              <a:endParaRPr lang="en-US" sz="800" dirty="0">
                <a:latin typeface="Montserrat ExtraLight" pitchFamily="2" charset="77"/>
              </a:endParaRPr>
            </a:p>
            <a:p>
              <a:r>
                <a:rPr lang="en-US" sz="800" b="1" dirty="0">
                  <a:latin typeface="Montserrat ExtraLight" pitchFamily="2" charset="77"/>
                </a:rPr>
                <a:t>(C) Culture  </a:t>
              </a:r>
              <a:r>
                <a:rPr lang="en-US" sz="800" dirty="0">
                  <a:latin typeface="Montserrat ExtraLight" pitchFamily="2" charset="77"/>
                </a:rPr>
                <a:t>	Influence culture and hearts &amp; minds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(A) Action </a:t>
              </a:r>
              <a:r>
                <a:rPr lang="en-US" sz="800" dirty="0">
                  <a:latin typeface="Montserrat ExtraLight" pitchFamily="2" charset="77"/>
                </a:rPr>
                <a:t>	Drive actions and </a:t>
              </a:r>
              <a:r>
                <a:rPr lang="en-US" sz="800" dirty="0" err="1">
                  <a:latin typeface="Montserrat ExtraLight" pitchFamily="2" charset="77"/>
                </a:rPr>
                <a:t>behaviour</a:t>
              </a:r>
              <a:r>
                <a:rPr lang="en-US" sz="800" dirty="0">
                  <a:latin typeface="Montserrat ExtraLight" pitchFamily="2" charset="77"/>
                </a:rPr>
                <a:t> changes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22E7DB6-5DF9-D94A-A44B-D2E5ACAE4F42}"/>
                </a:ext>
              </a:extLst>
            </p:cNvPr>
            <p:cNvCxnSpPr/>
            <p:nvPr/>
          </p:nvCxnSpPr>
          <p:spPr>
            <a:xfrm>
              <a:off x="3864082" y="3892990"/>
              <a:ext cx="0" cy="6518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522032-E22A-4567-3EA5-0F81701C385D}"/>
                </a:ext>
              </a:extLst>
            </p:cNvPr>
            <p:cNvSpPr txBox="1"/>
            <p:nvPr/>
          </p:nvSpPr>
          <p:spPr>
            <a:xfrm>
              <a:off x="4013422" y="3766581"/>
              <a:ext cx="465618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Examples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The upcoming Agile transformation &amp; its importance; The Why, The Vision; Q&amp;As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The Need for Change</a:t>
              </a:r>
            </a:p>
          </p:txBody>
        </p:sp>
      </p:grpSp>
      <p:pic>
        <p:nvPicPr>
          <p:cNvPr id="4" name="Google Shape;678;p99">
            <a:extLst>
              <a:ext uri="{FF2B5EF4-FFF2-40B4-BE49-F238E27FC236}">
                <a16:creationId xmlns:a16="http://schemas.microsoft.com/office/drawing/2014/main" id="{D8002269-D9E1-6770-A24C-8740D426A4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5199" y="172240"/>
            <a:ext cx="497795" cy="704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8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8AC26AD-40C6-6343-BD48-B806BD12B1BE}"/>
              </a:ext>
            </a:extLst>
          </p:cNvPr>
          <p:cNvGrpSpPr/>
          <p:nvPr/>
        </p:nvGrpSpPr>
        <p:grpSpPr>
          <a:xfrm>
            <a:off x="209584" y="1051002"/>
            <a:ext cx="8755916" cy="2622417"/>
            <a:chOff x="209584" y="1051002"/>
            <a:chExt cx="8755916" cy="2622417"/>
          </a:xfrm>
        </p:grpSpPr>
        <p:sp>
          <p:nvSpPr>
            <p:cNvPr id="89" name="Google Shape;550;p54">
              <a:extLst>
                <a:ext uri="{FF2B5EF4-FFF2-40B4-BE49-F238E27FC236}">
                  <a16:creationId xmlns:a16="http://schemas.microsoft.com/office/drawing/2014/main" id="{579A0E8D-C095-074E-8DBE-303BAE1045B5}"/>
                </a:ext>
              </a:extLst>
            </p:cNvPr>
            <p:cNvSpPr/>
            <p:nvPr/>
          </p:nvSpPr>
          <p:spPr>
            <a:xfrm>
              <a:off x="209584" y="2237583"/>
              <a:ext cx="8755200" cy="27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0;p54">
              <a:extLst>
                <a:ext uri="{FF2B5EF4-FFF2-40B4-BE49-F238E27FC236}">
                  <a16:creationId xmlns:a16="http://schemas.microsoft.com/office/drawing/2014/main" id="{2C058725-CABD-5146-9FFD-301F16CF1616}"/>
                </a:ext>
              </a:extLst>
            </p:cNvPr>
            <p:cNvSpPr/>
            <p:nvPr/>
          </p:nvSpPr>
          <p:spPr>
            <a:xfrm>
              <a:off x="672983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4;p54">
              <a:extLst>
                <a:ext uri="{FF2B5EF4-FFF2-40B4-BE49-F238E27FC236}">
                  <a16:creationId xmlns:a16="http://schemas.microsoft.com/office/drawing/2014/main" id="{9688F79A-2361-994B-9955-EF28515FE8FE}"/>
                </a:ext>
              </a:extLst>
            </p:cNvPr>
            <p:cNvSpPr txBox="1"/>
            <p:nvPr/>
          </p:nvSpPr>
          <p:spPr>
            <a:xfrm>
              <a:off x="881102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1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550;p54">
              <a:extLst>
                <a:ext uri="{FF2B5EF4-FFF2-40B4-BE49-F238E27FC236}">
                  <a16:creationId xmlns:a16="http://schemas.microsoft.com/office/drawing/2014/main" id="{52BC9113-AEE7-0447-B133-3DBAF6C98047}"/>
                </a:ext>
              </a:extLst>
            </p:cNvPr>
            <p:cNvSpPr/>
            <p:nvPr/>
          </p:nvSpPr>
          <p:spPr>
            <a:xfrm>
              <a:off x="233573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4;p54">
              <a:extLst>
                <a:ext uri="{FF2B5EF4-FFF2-40B4-BE49-F238E27FC236}">
                  <a16:creationId xmlns:a16="http://schemas.microsoft.com/office/drawing/2014/main" id="{B9C7D6EB-9276-9D47-80BB-7044A0805EB2}"/>
                </a:ext>
              </a:extLst>
            </p:cNvPr>
            <p:cNvSpPr txBox="1"/>
            <p:nvPr/>
          </p:nvSpPr>
          <p:spPr>
            <a:xfrm>
              <a:off x="2565826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2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550;p54">
              <a:extLst>
                <a:ext uri="{FF2B5EF4-FFF2-40B4-BE49-F238E27FC236}">
                  <a16:creationId xmlns:a16="http://schemas.microsoft.com/office/drawing/2014/main" id="{D9B20EAB-78AB-3949-97AF-9B7AA98C0ACB}"/>
                </a:ext>
              </a:extLst>
            </p:cNvPr>
            <p:cNvSpPr/>
            <p:nvPr/>
          </p:nvSpPr>
          <p:spPr>
            <a:xfrm>
              <a:off x="399845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4;p54">
              <a:extLst>
                <a:ext uri="{FF2B5EF4-FFF2-40B4-BE49-F238E27FC236}">
                  <a16:creationId xmlns:a16="http://schemas.microsoft.com/office/drawing/2014/main" id="{19BF62B8-2DCE-1841-BD25-3BAD8970E186}"/>
                </a:ext>
              </a:extLst>
            </p:cNvPr>
            <p:cNvSpPr txBox="1"/>
            <p:nvPr/>
          </p:nvSpPr>
          <p:spPr>
            <a:xfrm>
              <a:off x="419155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3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550;p54">
              <a:extLst>
                <a:ext uri="{FF2B5EF4-FFF2-40B4-BE49-F238E27FC236}">
                  <a16:creationId xmlns:a16="http://schemas.microsoft.com/office/drawing/2014/main" id="{649F422E-B1A1-794B-B83A-510097AEBFF2}"/>
                </a:ext>
              </a:extLst>
            </p:cNvPr>
            <p:cNvSpPr/>
            <p:nvPr/>
          </p:nvSpPr>
          <p:spPr>
            <a:xfrm>
              <a:off x="5661146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4;p54">
              <a:extLst>
                <a:ext uri="{FF2B5EF4-FFF2-40B4-BE49-F238E27FC236}">
                  <a16:creationId xmlns:a16="http://schemas.microsoft.com/office/drawing/2014/main" id="{EC7398FB-29F8-EA40-8C87-16357A7EE66D}"/>
                </a:ext>
              </a:extLst>
            </p:cNvPr>
            <p:cNvSpPr txBox="1"/>
            <p:nvPr/>
          </p:nvSpPr>
          <p:spPr>
            <a:xfrm>
              <a:off x="587651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4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" name="Google Shape;550;p54">
              <a:extLst>
                <a:ext uri="{FF2B5EF4-FFF2-40B4-BE49-F238E27FC236}">
                  <a16:creationId xmlns:a16="http://schemas.microsoft.com/office/drawing/2014/main" id="{4F83D6DB-644A-CD44-A719-26B5319F09F5}"/>
                </a:ext>
              </a:extLst>
            </p:cNvPr>
            <p:cNvSpPr/>
            <p:nvPr/>
          </p:nvSpPr>
          <p:spPr>
            <a:xfrm>
              <a:off x="7323901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54;p54">
              <a:extLst>
                <a:ext uri="{FF2B5EF4-FFF2-40B4-BE49-F238E27FC236}">
                  <a16:creationId xmlns:a16="http://schemas.microsoft.com/office/drawing/2014/main" id="{1891DAD0-1D77-DD44-B085-8074A5D6B377}"/>
                </a:ext>
              </a:extLst>
            </p:cNvPr>
            <p:cNvSpPr txBox="1"/>
            <p:nvPr/>
          </p:nvSpPr>
          <p:spPr>
            <a:xfrm>
              <a:off x="7538114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5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550;p54">
              <a:extLst>
                <a:ext uri="{FF2B5EF4-FFF2-40B4-BE49-F238E27FC236}">
                  <a16:creationId xmlns:a16="http://schemas.microsoft.com/office/drawing/2014/main" id="{A37BC1A0-DB81-CB42-9852-D5D2FC2F11A4}"/>
                </a:ext>
              </a:extLst>
            </p:cNvPr>
            <p:cNvSpPr/>
            <p:nvPr/>
          </p:nvSpPr>
          <p:spPr>
            <a:xfrm>
              <a:off x="209584" y="1072516"/>
              <a:ext cx="8754832" cy="11284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0;p54">
              <a:extLst>
                <a:ext uri="{FF2B5EF4-FFF2-40B4-BE49-F238E27FC236}">
                  <a16:creationId xmlns:a16="http://schemas.microsoft.com/office/drawing/2014/main" id="{7DD35DAC-81A6-EF4E-9D10-9103221ABBC6}"/>
                </a:ext>
              </a:extLst>
            </p:cNvPr>
            <p:cNvSpPr/>
            <p:nvPr/>
          </p:nvSpPr>
          <p:spPr>
            <a:xfrm>
              <a:off x="672983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4;p54">
              <a:extLst>
                <a:ext uri="{FF2B5EF4-FFF2-40B4-BE49-F238E27FC236}">
                  <a16:creationId xmlns:a16="http://schemas.microsoft.com/office/drawing/2014/main" id="{A4E378BD-65FA-254B-AE15-5B06AF3E9930}"/>
                </a:ext>
              </a:extLst>
            </p:cNvPr>
            <p:cNvSpPr txBox="1"/>
            <p:nvPr/>
          </p:nvSpPr>
          <p:spPr>
            <a:xfrm rot="16200000">
              <a:off x="-128085" y="1460914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1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550;p54">
              <a:extLst>
                <a:ext uri="{FF2B5EF4-FFF2-40B4-BE49-F238E27FC236}">
                  <a16:creationId xmlns:a16="http://schemas.microsoft.com/office/drawing/2014/main" id="{7FD1AA93-DABA-B248-BF35-DBB63F9AA4F9}"/>
                </a:ext>
              </a:extLst>
            </p:cNvPr>
            <p:cNvSpPr/>
            <p:nvPr/>
          </p:nvSpPr>
          <p:spPr>
            <a:xfrm>
              <a:off x="233573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86" name="Google Shape;550;p54">
              <a:extLst>
                <a:ext uri="{FF2B5EF4-FFF2-40B4-BE49-F238E27FC236}">
                  <a16:creationId xmlns:a16="http://schemas.microsoft.com/office/drawing/2014/main" id="{ECA1C666-8531-4840-A2B9-150E11421B78}"/>
                </a:ext>
              </a:extLst>
            </p:cNvPr>
            <p:cNvSpPr/>
            <p:nvPr/>
          </p:nvSpPr>
          <p:spPr>
            <a:xfrm>
              <a:off x="399845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87" name="Google Shape;550;p54">
              <a:extLst>
                <a:ext uri="{FF2B5EF4-FFF2-40B4-BE49-F238E27FC236}">
                  <a16:creationId xmlns:a16="http://schemas.microsoft.com/office/drawing/2014/main" id="{0D6BC353-6A68-E349-AB7C-E4C723A48135}"/>
                </a:ext>
              </a:extLst>
            </p:cNvPr>
            <p:cNvSpPr/>
            <p:nvPr/>
          </p:nvSpPr>
          <p:spPr>
            <a:xfrm>
              <a:off x="5661146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88" name="Google Shape;550;p54">
              <a:extLst>
                <a:ext uri="{FF2B5EF4-FFF2-40B4-BE49-F238E27FC236}">
                  <a16:creationId xmlns:a16="http://schemas.microsoft.com/office/drawing/2014/main" id="{CCC6C0A4-7895-844E-9058-FBC4C5B56D06}"/>
                </a:ext>
              </a:extLst>
            </p:cNvPr>
            <p:cNvSpPr/>
            <p:nvPr/>
          </p:nvSpPr>
          <p:spPr>
            <a:xfrm>
              <a:off x="7323901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103" name="Google Shape;550;p54">
              <a:extLst>
                <a:ext uri="{FF2B5EF4-FFF2-40B4-BE49-F238E27FC236}">
                  <a16:creationId xmlns:a16="http://schemas.microsoft.com/office/drawing/2014/main" id="{A0162F3D-C032-9746-8141-81D6CC8068FF}"/>
                </a:ext>
              </a:extLst>
            </p:cNvPr>
            <p:cNvSpPr/>
            <p:nvPr/>
          </p:nvSpPr>
          <p:spPr>
            <a:xfrm>
              <a:off x="209584" y="2541651"/>
              <a:ext cx="8754832" cy="11284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0;p54">
              <a:extLst>
                <a:ext uri="{FF2B5EF4-FFF2-40B4-BE49-F238E27FC236}">
                  <a16:creationId xmlns:a16="http://schemas.microsoft.com/office/drawing/2014/main" id="{ACC52A9B-E56A-F244-98E9-03512AFFA634}"/>
                </a:ext>
              </a:extLst>
            </p:cNvPr>
            <p:cNvSpPr/>
            <p:nvPr/>
          </p:nvSpPr>
          <p:spPr>
            <a:xfrm>
              <a:off x="672983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4;p54">
              <a:extLst>
                <a:ext uri="{FF2B5EF4-FFF2-40B4-BE49-F238E27FC236}">
                  <a16:creationId xmlns:a16="http://schemas.microsoft.com/office/drawing/2014/main" id="{1AE7FECD-2E6A-7E4C-A03F-E1C7B5159ED7}"/>
                </a:ext>
              </a:extLst>
            </p:cNvPr>
            <p:cNvSpPr txBox="1"/>
            <p:nvPr/>
          </p:nvSpPr>
          <p:spPr>
            <a:xfrm rot="16200000">
              <a:off x="-128085" y="2930049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2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550;p54">
              <a:extLst>
                <a:ext uri="{FF2B5EF4-FFF2-40B4-BE49-F238E27FC236}">
                  <a16:creationId xmlns:a16="http://schemas.microsoft.com/office/drawing/2014/main" id="{AB668272-8340-1044-9663-3A6ED97ED73B}"/>
                </a:ext>
              </a:extLst>
            </p:cNvPr>
            <p:cNvSpPr/>
            <p:nvPr/>
          </p:nvSpPr>
          <p:spPr>
            <a:xfrm>
              <a:off x="233573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107" name="Google Shape;550;p54">
              <a:extLst>
                <a:ext uri="{FF2B5EF4-FFF2-40B4-BE49-F238E27FC236}">
                  <a16:creationId xmlns:a16="http://schemas.microsoft.com/office/drawing/2014/main" id="{D1D8B27A-FB35-3B45-93FC-A63F16DD04C4}"/>
                </a:ext>
              </a:extLst>
            </p:cNvPr>
            <p:cNvSpPr/>
            <p:nvPr/>
          </p:nvSpPr>
          <p:spPr>
            <a:xfrm>
              <a:off x="399845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108" name="Google Shape;550;p54">
              <a:extLst>
                <a:ext uri="{FF2B5EF4-FFF2-40B4-BE49-F238E27FC236}">
                  <a16:creationId xmlns:a16="http://schemas.microsoft.com/office/drawing/2014/main" id="{82D82EDD-3730-B84C-83AC-F213470E97DE}"/>
                </a:ext>
              </a:extLst>
            </p:cNvPr>
            <p:cNvSpPr/>
            <p:nvPr/>
          </p:nvSpPr>
          <p:spPr>
            <a:xfrm>
              <a:off x="5661146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109" name="Google Shape;550;p54">
              <a:extLst>
                <a:ext uri="{FF2B5EF4-FFF2-40B4-BE49-F238E27FC236}">
                  <a16:creationId xmlns:a16="http://schemas.microsoft.com/office/drawing/2014/main" id="{F1136700-F567-BE48-B88A-EA139CB04F9F}"/>
                </a:ext>
              </a:extLst>
            </p:cNvPr>
            <p:cNvSpPr/>
            <p:nvPr/>
          </p:nvSpPr>
          <p:spPr>
            <a:xfrm>
              <a:off x="7323901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8BF1B-A4DD-6F49-8358-D7E67604A0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5" name="Google Shape;63;p10">
            <a:extLst>
              <a:ext uri="{FF2B5EF4-FFF2-40B4-BE49-F238E27FC236}">
                <a16:creationId xmlns:a16="http://schemas.microsoft.com/office/drawing/2014/main" id="{D6A60C2F-709B-D64F-8334-EA9622FD0C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5956"/>
          <a:stretch/>
        </p:blipFill>
        <p:spPr>
          <a:xfrm rot="10800000">
            <a:off x="-1" y="0"/>
            <a:ext cx="9144003" cy="2123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C7F8DA-5391-5E40-84BA-5DE942681EA5}"/>
              </a:ext>
            </a:extLst>
          </p:cNvPr>
          <p:cNvSpPr/>
          <p:nvPr/>
        </p:nvSpPr>
        <p:spPr>
          <a:xfrm>
            <a:off x="265042" y="566747"/>
            <a:ext cx="9075727" cy="35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5000"/>
              </a:lnSpc>
              <a:buSzPts val="440"/>
              <a:buFont typeface="Montserrat Light"/>
              <a:buNone/>
            </a:pPr>
            <a:r>
              <a:rPr lang="en-GB" sz="1700" b="1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Agile Communications Activities Plan© | </a:t>
            </a:r>
            <a:r>
              <a:rPr lang="en-GB" sz="1700" b="1" dirty="0">
                <a:latin typeface="Montserrat" pitchFamily="2" charset="77"/>
                <a:ea typeface="Montserrat ExtraLight"/>
                <a:cs typeface="Montserrat ExtraLight"/>
                <a:sym typeface="Montserrat ExtraLight"/>
              </a:rPr>
              <a:t>Sprint 2</a:t>
            </a:r>
            <a:endParaRPr lang="en-GB" sz="17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74AEDB0-6A62-6B4C-9E67-D52D3582FA77}"/>
              </a:ext>
            </a:extLst>
          </p:cNvPr>
          <p:cNvSpPr txBox="1"/>
          <p:nvPr/>
        </p:nvSpPr>
        <p:spPr>
          <a:xfrm>
            <a:off x="671298" y="2557348"/>
            <a:ext cx="1628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Transformation Update</a:t>
            </a:r>
            <a:r>
              <a:rPr lang="en-US" sz="1000" baseline="30000" dirty="0">
                <a:latin typeface="Montserrat" pitchFamily="2" charset="77"/>
              </a:rPr>
              <a:t>2</a:t>
            </a:r>
            <a:r>
              <a:rPr lang="en-US" sz="1000" dirty="0">
                <a:latin typeface="Montserrat" pitchFamily="2" charset="77"/>
              </a:rPr>
              <a:t> for colleagues on the journey (I, C ,A)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3E6855C-24DB-FE4F-A761-AA0446A315E1}"/>
              </a:ext>
            </a:extLst>
          </p:cNvPr>
          <p:cNvGrpSpPr/>
          <p:nvPr/>
        </p:nvGrpSpPr>
        <p:grpSpPr>
          <a:xfrm>
            <a:off x="193775" y="3766581"/>
            <a:ext cx="8756449" cy="866849"/>
            <a:chOff x="193775" y="3766581"/>
            <a:chExt cx="8756449" cy="866849"/>
          </a:xfrm>
        </p:grpSpPr>
        <p:sp>
          <p:nvSpPr>
            <p:cNvPr id="70" name="Google Shape;550;p54">
              <a:extLst>
                <a:ext uri="{FF2B5EF4-FFF2-40B4-BE49-F238E27FC236}">
                  <a16:creationId xmlns:a16="http://schemas.microsoft.com/office/drawing/2014/main" id="{53F18C4F-1B1B-1C47-B7A9-BC46DC533745}"/>
                </a:ext>
              </a:extLst>
            </p:cNvPr>
            <p:cNvSpPr/>
            <p:nvPr/>
          </p:nvSpPr>
          <p:spPr>
            <a:xfrm>
              <a:off x="193775" y="3790452"/>
              <a:ext cx="8756449" cy="8429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CB193F7-F15F-9843-83CD-A7D94C662C67}"/>
                </a:ext>
              </a:extLst>
            </p:cNvPr>
            <p:cNvSpPr txBox="1"/>
            <p:nvPr/>
          </p:nvSpPr>
          <p:spPr>
            <a:xfrm>
              <a:off x="265043" y="3766581"/>
              <a:ext cx="3952927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KEY: </a:t>
              </a:r>
              <a:r>
                <a:rPr lang="en-US" sz="1000" dirty="0">
                  <a:latin typeface="Montserrat" pitchFamily="2" charset="77"/>
                </a:rPr>
                <a:t>Assign a theme to all comms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(I) Inform </a:t>
              </a:r>
              <a:r>
                <a:rPr lang="en-US" sz="800" dirty="0">
                  <a:latin typeface="Montserrat ExtraLight" pitchFamily="2" charset="77"/>
                </a:rPr>
                <a:t>	Important information or actions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(L) Learn   </a:t>
              </a:r>
              <a:r>
                <a:rPr lang="en-US" sz="800" dirty="0">
                  <a:latin typeface="Montserrat ExtraLight" pitchFamily="2" charset="77"/>
                </a:rPr>
                <a:t>	Learn &amp; knowledge share, L&amp;L, Lean Coffees </a:t>
              </a:r>
              <a:r>
                <a:rPr lang="en-US" sz="800" dirty="0" err="1">
                  <a:latin typeface="Montserrat ExtraLight" pitchFamily="2" charset="77"/>
                </a:rPr>
                <a:t>etc</a:t>
              </a:r>
              <a:endParaRPr lang="en-US" sz="800" dirty="0">
                <a:latin typeface="Montserrat ExtraLight" pitchFamily="2" charset="77"/>
              </a:endParaRPr>
            </a:p>
            <a:p>
              <a:r>
                <a:rPr lang="en-US" sz="800" b="1" dirty="0">
                  <a:latin typeface="Montserrat ExtraLight" pitchFamily="2" charset="77"/>
                </a:rPr>
                <a:t>(C) Culture  </a:t>
              </a:r>
              <a:r>
                <a:rPr lang="en-US" sz="800" dirty="0">
                  <a:latin typeface="Montserrat ExtraLight" pitchFamily="2" charset="77"/>
                </a:rPr>
                <a:t>	Influence culture and hearts &amp; minds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(A) Action </a:t>
              </a:r>
              <a:r>
                <a:rPr lang="en-US" sz="800" dirty="0">
                  <a:latin typeface="Montserrat ExtraLight" pitchFamily="2" charset="77"/>
                </a:rPr>
                <a:t>	Drive actions and </a:t>
              </a:r>
              <a:r>
                <a:rPr lang="en-US" sz="800" dirty="0" err="1">
                  <a:latin typeface="Montserrat ExtraLight" pitchFamily="2" charset="77"/>
                </a:rPr>
                <a:t>behaviour</a:t>
              </a:r>
              <a:r>
                <a:rPr lang="en-US" sz="800" dirty="0">
                  <a:latin typeface="Montserrat ExtraLight" pitchFamily="2" charset="77"/>
                </a:rPr>
                <a:t> changes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17FBCF9-71A4-B94F-AA3F-8569E86C646F}"/>
                </a:ext>
              </a:extLst>
            </p:cNvPr>
            <p:cNvSpPr txBox="1"/>
            <p:nvPr/>
          </p:nvSpPr>
          <p:spPr>
            <a:xfrm>
              <a:off x="4013422" y="3766581"/>
              <a:ext cx="465618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Examples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New go-to place for all things Agile; info &amp; support, Q&amp;As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Update on the Agile Transformation; Next steps/Key focus, Q&amp;A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Navigating Change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22E7DB6-5DF9-D94A-A44B-D2E5ACAE4F42}"/>
                </a:ext>
              </a:extLst>
            </p:cNvPr>
            <p:cNvCxnSpPr/>
            <p:nvPr/>
          </p:nvCxnSpPr>
          <p:spPr>
            <a:xfrm>
              <a:off x="3864082" y="3892990"/>
              <a:ext cx="0" cy="6518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3C41D0-2836-DC03-62A4-F0E1692C6A37}"/>
              </a:ext>
            </a:extLst>
          </p:cNvPr>
          <p:cNvSpPr txBox="1"/>
          <p:nvPr/>
        </p:nvSpPr>
        <p:spPr>
          <a:xfrm>
            <a:off x="4009864" y="1065149"/>
            <a:ext cx="162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Launch of dedicated website</a:t>
            </a:r>
            <a:r>
              <a:rPr lang="en-US" sz="1000" baseline="30000" dirty="0">
                <a:latin typeface="Montserrat" pitchFamily="2" charset="77"/>
              </a:rPr>
              <a:t>1</a:t>
            </a:r>
            <a:r>
              <a:rPr lang="en-US" sz="1000" dirty="0">
                <a:latin typeface="Montserrat" pitchFamily="2" charset="77"/>
              </a:rPr>
              <a:t> (L)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79718-A872-CE02-DBCB-79340BE7923C}"/>
              </a:ext>
            </a:extLst>
          </p:cNvPr>
          <p:cNvSpPr txBox="1"/>
          <p:nvPr/>
        </p:nvSpPr>
        <p:spPr>
          <a:xfrm>
            <a:off x="2357732" y="2552446"/>
            <a:ext cx="1651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Story</a:t>
            </a:r>
            <a:r>
              <a:rPr lang="en-US" sz="1000" baseline="30000" dirty="0">
                <a:latin typeface="Montserrat" pitchFamily="2" charset="77"/>
              </a:rPr>
              <a:t>3 </a:t>
            </a:r>
            <a:r>
              <a:rPr lang="en-US" sz="1000" dirty="0">
                <a:latin typeface="Montserrat" pitchFamily="2" charset="77"/>
              </a:rPr>
              <a:t>(L, A)</a:t>
            </a:r>
            <a:endParaRPr lang="en-US" sz="1000" baseline="30000" dirty="0">
              <a:latin typeface="Montserrat" pitchFamily="2" charset="77"/>
            </a:endParaRPr>
          </a:p>
        </p:txBody>
      </p:sp>
      <p:pic>
        <p:nvPicPr>
          <p:cNvPr id="6" name="Google Shape;678;p99">
            <a:extLst>
              <a:ext uri="{FF2B5EF4-FFF2-40B4-BE49-F238E27FC236}">
                <a16:creationId xmlns:a16="http://schemas.microsoft.com/office/drawing/2014/main" id="{2713FEAC-4B64-9265-F090-39C9B9DD4C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5199" y="172240"/>
            <a:ext cx="497795" cy="704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5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20D26B1-C25A-2549-AACE-94C7899B3F40}"/>
              </a:ext>
            </a:extLst>
          </p:cNvPr>
          <p:cNvGrpSpPr/>
          <p:nvPr/>
        </p:nvGrpSpPr>
        <p:grpSpPr>
          <a:xfrm>
            <a:off x="209584" y="1051002"/>
            <a:ext cx="8755916" cy="2622417"/>
            <a:chOff x="209584" y="1051002"/>
            <a:chExt cx="8755916" cy="2622417"/>
          </a:xfrm>
        </p:grpSpPr>
        <p:sp>
          <p:nvSpPr>
            <p:cNvPr id="43" name="Google Shape;550;p54">
              <a:extLst>
                <a:ext uri="{FF2B5EF4-FFF2-40B4-BE49-F238E27FC236}">
                  <a16:creationId xmlns:a16="http://schemas.microsoft.com/office/drawing/2014/main" id="{57433B44-FE13-B244-B10E-6DB810039E9F}"/>
                </a:ext>
              </a:extLst>
            </p:cNvPr>
            <p:cNvSpPr/>
            <p:nvPr/>
          </p:nvSpPr>
          <p:spPr>
            <a:xfrm>
              <a:off x="209584" y="2237583"/>
              <a:ext cx="8755200" cy="27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54">
              <a:extLst>
                <a:ext uri="{FF2B5EF4-FFF2-40B4-BE49-F238E27FC236}">
                  <a16:creationId xmlns:a16="http://schemas.microsoft.com/office/drawing/2014/main" id="{4EC94ABA-BFC6-C54C-94C1-C2128F3636A7}"/>
                </a:ext>
              </a:extLst>
            </p:cNvPr>
            <p:cNvSpPr/>
            <p:nvPr/>
          </p:nvSpPr>
          <p:spPr>
            <a:xfrm>
              <a:off x="672983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4;p54">
              <a:extLst>
                <a:ext uri="{FF2B5EF4-FFF2-40B4-BE49-F238E27FC236}">
                  <a16:creationId xmlns:a16="http://schemas.microsoft.com/office/drawing/2014/main" id="{B12CEDF5-9772-FA42-9A57-C05486E9A131}"/>
                </a:ext>
              </a:extLst>
            </p:cNvPr>
            <p:cNvSpPr txBox="1"/>
            <p:nvPr/>
          </p:nvSpPr>
          <p:spPr>
            <a:xfrm>
              <a:off x="881102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1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550;p54">
              <a:extLst>
                <a:ext uri="{FF2B5EF4-FFF2-40B4-BE49-F238E27FC236}">
                  <a16:creationId xmlns:a16="http://schemas.microsoft.com/office/drawing/2014/main" id="{AE22315A-862A-4F4C-9FC3-71FD2FDEEAAE}"/>
                </a:ext>
              </a:extLst>
            </p:cNvPr>
            <p:cNvSpPr/>
            <p:nvPr/>
          </p:nvSpPr>
          <p:spPr>
            <a:xfrm>
              <a:off x="233573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4;p54">
              <a:extLst>
                <a:ext uri="{FF2B5EF4-FFF2-40B4-BE49-F238E27FC236}">
                  <a16:creationId xmlns:a16="http://schemas.microsoft.com/office/drawing/2014/main" id="{5DE0217A-65AF-4943-9348-207B70107EEF}"/>
                </a:ext>
              </a:extLst>
            </p:cNvPr>
            <p:cNvSpPr txBox="1"/>
            <p:nvPr/>
          </p:nvSpPr>
          <p:spPr>
            <a:xfrm>
              <a:off x="2565826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2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550;p54">
              <a:extLst>
                <a:ext uri="{FF2B5EF4-FFF2-40B4-BE49-F238E27FC236}">
                  <a16:creationId xmlns:a16="http://schemas.microsoft.com/office/drawing/2014/main" id="{1D87BB1F-0CC6-2C44-81F0-3ECB3C65C5BC}"/>
                </a:ext>
              </a:extLst>
            </p:cNvPr>
            <p:cNvSpPr/>
            <p:nvPr/>
          </p:nvSpPr>
          <p:spPr>
            <a:xfrm>
              <a:off x="399845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4;p54">
              <a:extLst>
                <a:ext uri="{FF2B5EF4-FFF2-40B4-BE49-F238E27FC236}">
                  <a16:creationId xmlns:a16="http://schemas.microsoft.com/office/drawing/2014/main" id="{75781D2C-586B-E442-9C87-85D81067299E}"/>
                </a:ext>
              </a:extLst>
            </p:cNvPr>
            <p:cNvSpPr txBox="1"/>
            <p:nvPr/>
          </p:nvSpPr>
          <p:spPr>
            <a:xfrm>
              <a:off x="419155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3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550;p54">
              <a:extLst>
                <a:ext uri="{FF2B5EF4-FFF2-40B4-BE49-F238E27FC236}">
                  <a16:creationId xmlns:a16="http://schemas.microsoft.com/office/drawing/2014/main" id="{1855C2D7-909F-634C-8827-4071AFA856AA}"/>
                </a:ext>
              </a:extLst>
            </p:cNvPr>
            <p:cNvSpPr/>
            <p:nvPr/>
          </p:nvSpPr>
          <p:spPr>
            <a:xfrm>
              <a:off x="5661146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4;p54">
              <a:extLst>
                <a:ext uri="{FF2B5EF4-FFF2-40B4-BE49-F238E27FC236}">
                  <a16:creationId xmlns:a16="http://schemas.microsoft.com/office/drawing/2014/main" id="{B3FD07D6-B8A2-9A4C-B53B-C1A3B4234D9D}"/>
                </a:ext>
              </a:extLst>
            </p:cNvPr>
            <p:cNvSpPr txBox="1"/>
            <p:nvPr/>
          </p:nvSpPr>
          <p:spPr>
            <a:xfrm>
              <a:off x="587651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4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550;p54">
              <a:extLst>
                <a:ext uri="{FF2B5EF4-FFF2-40B4-BE49-F238E27FC236}">
                  <a16:creationId xmlns:a16="http://schemas.microsoft.com/office/drawing/2014/main" id="{542089E2-E64F-094F-9FA5-5DD5721C8582}"/>
                </a:ext>
              </a:extLst>
            </p:cNvPr>
            <p:cNvSpPr/>
            <p:nvPr/>
          </p:nvSpPr>
          <p:spPr>
            <a:xfrm>
              <a:off x="7323901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54;p54">
              <a:extLst>
                <a:ext uri="{FF2B5EF4-FFF2-40B4-BE49-F238E27FC236}">
                  <a16:creationId xmlns:a16="http://schemas.microsoft.com/office/drawing/2014/main" id="{388481D0-CC64-BD41-B48D-C6A441B43104}"/>
                </a:ext>
              </a:extLst>
            </p:cNvPr>
            <p:cNvSpPr txBox="1"/>
            <p:nvPr/>
          </p:nvSpPr>
          <p:spPr>
            <a:xfrm>
              <a:off x="7538114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5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550;p54">
              <a:extLst>
                <a:ext uri="{FF2B5EF4-FFF2-40B4-BE49-F238E27FC236}">
                  <a16:creationId xmlns:a16="http://schemas.microsoft.com/office/drawing/2014/main" id="{642552A8-9941-7A48-9CCB-B5C500138033}"/>
                </a:ext>
              </a:extLst>
            </p:cNvPr>
            <p:cNvSpPr/>
            <p:nvPr/>
          </p:nvSpPr>
          <p:spPr>
            <a:xfrm>
              <a:off x="209584" y="1072516"/>
              <a:ext cx="8754832" cy="11284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0;p54">
              <a:extLst>
                <a:ext uri="{FF2B5EF4-FFF2-40B4-BE49-F238E27FC236}">
                  <a16:creationId xmlns:a16="http://schemas.microsoft.com/office/drawing/2014/main" id="{2508EB59-E5AD-3F44-AFFE-9388E66593FF}"/>
                </a:ext>
              </a:extLst>
            </p:cNvPr>
            <p:cNvSpPr/>
            <p:nvPr/>
          </p:nvSpPr>
          <p:spPr>
            <a:xfrm>
              <a:off x="672983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54;p54">
              <a:extLst>
                <a:ext uri="{FF2B5EF4-FFF2-40B4-BE49-F238E27FC236}">
                  <a16:creationId xmlns:a16="http://schemas.microsoft.com/office/drawing/2014/main" id="{E74CFB47-AA4A-464A-8F82-0FEBD3BB5D55}"/>
                </a:ext>
              </a:extLst>
            </p:cNvPr>
            <p:cNvSpPr txBox="1"/>
            <p:nvPr/>
          </p:nvSpPr>
          <p:spPr>
            <a:xfrm rot="16200000">
              <a:off x="-128085" y="1460914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1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50;p54">
              <a:extLst>
                <a:ext uri="{FF2B5EF4-FFF2-40B4-BE49-F238E27FC236}">
                  <a16:creationId xmlns:a16="http://schemas.microsoft.com/office/drawing/2014/main" id="{22052143-7712-484B-9134-EADCC4DAF6E8}"/>
                </a:ext>
              </a:extLst>
            </p:cNvPr>
            <p:cNvSpPr/>
            <p:nvPr/>
          </p:nvSpPr>
          <p:spPr>
            <a:xfrm>
              <a:off x="233573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58" name="Google Shape;550;p54">
              <a:extLst>
                <a:ext uri="{FF2B5EF4-FFF2-40B4-BE49-F238E27FC236}">
                  <a16:creationId xmlns:a16="http://schemas.microsoft.com/office/drawing/2014/main" id="{1B058B9B-492C-CB41-9B4B-403B49409BEE}"/>
                </a:ext>
              </a:extLst>
            </p:cNvPr>
            <p:cNvSpPr/>
            <p:nvPr/>
          </p:nvSpPr>
          <p:spPr>
            <a:xfrm>
              <a:off x="399845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59" name="Google Shape;550;p54">
              <a:extLst>
                <a:ext uri="{FF2B5EF4-FFF2-40B4-BE49-F238E27FC236}">
                  <a16:creationId xmlns:a16="http://schemas.microsoft.com/office/drawing/2014/main" id="{34421D8E-238D-8647-B3D0-E6F84EB3AC0D}"/>
                </a:ext>
              </a:extLst>
            </p:cNvPr>
            <p:cNvSpPr/>
            <p:nvPr/>
          </p:nvSpPr>
          <p:spPr>
            <a:xfrm>
              <a:off x="5661146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0" name="Google Shape;550;p54">
              <a:extLst>
                <a:ext uri="{FF2B5EF4-FFF2-40B4-BE49-F238E27FC236}">
                  <a16:creationId xmlns:a16="http://schemas.microsoft.com/office/drawing/2014/main" id="{C93F06F2-343C-3949-84C6-D065FF0603B6}"/>
                </a:ext>
              </a:extLst>
            </p:cNvPr>
            <p:cNvSpPr/>
            <p:nvPr/>
          </p:nvSpPr>
          <p:spPr>
            <a:xfrm>
              <a:off x="7323901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1" name="Google Shape;550;p54">
              <a:extLst>
                <a:ext uri="{FF2B5EF4-FFF2-40B4-BE49-F238E27FC236}">
                  <a16:creationId xmlns:a16="http://schemas.microsoft.com/office/drawing/2014/main" id="{0A9C571A-42EA-1B43-988F-BBCE39FEEF60}"/>
                </a:ext>
              </a:extLst>
            </p:cNvPr>
            <p:cNvSpPr/>
            <p:nvPr/>
          </p:nvSpPr>
          <p:spPr>
            <a:xfrm>
              <a:off x="209584" y="2541651"/>
              <a:ext cx="8754832" cy="11284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50;p54">
              <a:extLst>
                <a:ext uri="{FF2B5EF4-FFF2-40B4-BE49-F238E27FC236}">
                  <a16:creationId xmlns:a16="http://schemas.microsoft.com/office/drawing/2014/main" id="{68C7F298-E9AB-1B44-9C73-6D73E9CC52E6}"/>
                </a:ext>
              </a:extLst>
            </p:cNvPr>
            <p:cNvSpPr/>
            <p:nvPr/>
          </p:nvSpPr>
          <p:spPr>
            <a:xfrm>
              <a:off x="672983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4;p54">
              <a:extLst>
                <a:ext uri="{FF2B5EF4-FFF2-40B4-BE49-F238E27FC236}">
                  <a16:creationId xmlns:a16="http://schemas.microsoft.com/office/drawing/2014/main" id="{0157F5D9-D582-624A-A48F-DA8D9DC813D2}"/>
                </a:ext>
              </a:extLst>
            </p:cNvPr>
            <p:cNvSpPr txBox="1"/>
            <p:nvPr/>
          </p:nvSpPr>
          <p:spPr>
            <a:xfrm rot="16200000">
              <a:off x="-128085" y="2930049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2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550;p54">
              <a:extLst>
                <a:ext uri="{FF2B5EF4-FFF2-40B4-BE49-F238E27FC236}">
                  <a16:creationId xmlns:a16="http://schemas.microsoft.com/office/drawing/2014/main" id="{5EFBDB51-7500-9540-B5BD-15176DC3E6DA}"/>
                </a:ext>
              </a:extLst>
            </p:cNvPr>
            <p:cNvSpPr/>
            <p:nvPr/>
          </p:nvSpPr>
          <p:spPr>
            <a:xfrm>
              <a:off x="233573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5" name="Google Shape;550;p54">
              <a:extLst>
                <a:ext uri="{FF2B5EF4-FFF2-40B4-BE49-F238E27FC236}">
                  <a16:creationId xmlns:a16="http://schemas.microsoft.com/office/drawing/2014/main" id="{9F797333-602A-5742-8109-AB13C259EB43}"/>
                </a:ext>
              </a:extLst>
            </p:cNvPr>
            <p:cNvSpPr/>
            <p:nvPr/>
          </p:nvSpPr>
          <p:spPr>
            <a:xfrm>
              <a:off x="399845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6" name="Google Shape;550;p54">
              <a:extLst>
                <a:ext uri="{FF2B5EF4-FFF2-40B4-BE49-F238E27FC236}">
                  <a16:creationId xmlns:a16="http://schemas.microsoft.com/office/drawing/2014/main" id="{08240348-0DA1-AB45-955C-BC276AED5AE8}"/>
                </a:ext>
              </a:extLst>
            </p:cNvPr>
            <p:cNvSpPr/>
            <p:nvPr/>
          </p:nvSpPr>
          <p:spPr>
            <a:xfrm>
              <a:off x="5661146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7" name="Google Shape;550;p54">
              <a:extLst>
                <a:ext uri="{FF2B5EF4-FFF2-40B4-BE49-F238E27FC236}">
                  <a16:creationId xmlns:a16="http://schemas.microsoft.com/office/drawing/2014/main" id="{C91D6037-D850-C843-A42D-1AC6D53C9D8D}"/>
                </a:ext>
              </a:extLst>
            </p:cNvPr>
            <p:cNvSpPr/>
            <p:nvPr/>
          </p:nvSpPr>
          <p:spPr>
            <a:xfrm>
              <a:off x="7323901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8BF1B-A4DD-6F49-8358-D7E67604A0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5" name="Google Shape;63;p10">
            <a:extLst>
              <a:ext uri="{FF2B5EF4-FFF2-40B4-BE49-F238E27FC236}">
                <a16:creationId xmlns:a16="http://schemas.microsoft.com/office/drawing/2014/main" id="{D6A60C2F-709B-D64F-8334-EA9622FD0C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5956"/>
          <a:stretch/>
        </p:blipFill>
        <p:spPr>
          <a:xfrm rot="10800000">
            <a:off x="-1" y="0"/>
            <a:ext cx="9144003" cy="2123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C7F8DA-5391-5E40-84BA-5DE942681EA5}"/>
              </a:ext>
            </a:extLst>
          </p:cNvPr>
          <p:cNvSpPr/>
          <p:nvPr/>
        </p:nvSpPr>
        <p:spPr>
          <a:xfrm>
            <a:off x="265042" y="566747"/>
            <a:ext cx="9075727" cy="626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5000"/>
              </a:lnSpc>
              <a:buSzPts val="440"/>
              <a:buFont typeface="Montserrat Light"/>
              <a:buNone/>
            </a:pPr>
            <a:r>
              <a:rPr lang="en-GB" sz="1700" b="1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Agile Communications Activities Plan© | </a:t>
            </a:r>
            <a:r>
              <a:rPr lang="en-GB" sz="1700" b="1" dirty="0">
                <a:latin typeface="Montserrat" pitchFamily="2" charset="77"/>
                <a:ea typeface="Montserrat ExtraLight"/>
                <a:cs typeface="Montserrat ExtraLight"/>
                <a:sym typeface="Montserrat ExtraLight"/>
              </a:rPr>
              <a:t>Sprint 3</a:t>
            </a:r>
          </a:p>
          <a:p>
            <a:pPr marL="0" indent="0">
              <a:lnSpc>
                <a:spcPct val="105000"/>
              </a:lnSpc>
              <a:buSzPts val="440"/>
              <a:buFont typeface="Montserrat Light"/>
              <a:buNone/>
            </a:pPr>
            <a:endParaRPr lang="en-GB" sz="17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EF553B3-0D50-AD48-B034-6B024E997CA6}"/>
              </a:ext>
            </a:extLst>
          </p:cNvPr>
          <p:cNvSpPr txBox="1"/>
          <p:nvPr/>
        </p:nvSpPr>
        <p:spPr>
          <a:xfrm>
            <a:off x="671297" y="1066257"/>
            <a:ext cx="165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Colleague interview</a:t>
            </a:r>
            <a:r>
              <a:rPr lang="en-US" sz="1000" baseline="30000" dirty="0">
                <a:latin typeface="Montserrat" pitchFamily="2" charset="77"/>
              </a:rPr>
              <a:t>1</a:t>
            </a:r>
            <a:r>
              <a:rPr lang="en-US" sz="1000" dirty="0">
                <a:latin typeface="Montserrat" pitchFamily="2" charset="77"/>
              </a:rPr>
              <a:t> (C)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6490636-D93B-D14E-BD82-B594C781468E}"/>
              </a:ext>
            </a:extLst>
          </p:cNvPr>
          <p:cNvSpPr txBox="1"/>
          <p:nvPr/>
        </p:nvSpPr>
        <p:spPr>
          <a:xfrm>
            <a:off x="5657755" y="2557348"/>
            <a:ext cx="1625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Lunch &amp; Learn/Lean Coffee</a:t>
            </a:r>
            <a:r>
              <a:rPr lang="en-US" sz="1000" baseline="30000" dirty="0">
                <a:latin typeface="Montserrat" pitchFamily="2" charset="77"/>
              </a:rPr>
              <a:t>4</a:t>
            </a:r>
            <a:r>
              <a:rPr lang="en-US" sz="1000" dirty="0">
                <a:latin typeface="Montserrat" pitchFamily="2" charset="77"/>
              </a:rPr>
              <a:t> (L, C)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4D67D-8B7B-3443-807A-B6C2E980EB72}"/>
              </a:ext>
            </a:extLst>
          </p:cNvPr>
          <p:cNvGrpSpPr/>
          <p:nvPr/>
        </p:nvGrpSpPr>
        <p:grpSpPr>
          <a:xfrm>
            <a:off x="193775" y="3766581"/>
            <a:ext cx="8756449" cy="938719"/>
            <a:chOff x="193775" y="3766581"/>
            <a:chExt cx="8756449" cy="938719"/>
          </a:xfrm>
        </p:grpSpPr>
        <p:sp>
          <p:nvSpPr>
            <p:cNvPr id="70" name="Google Shape;550;p54">
              <a:extLst>
                <a:ext uri="{FF2B5EF4-FFF2-40B4-BE49-F238E27FC236}">
                  <a16:creationId xmlns:a16="http://schemas.microsoft.com/office/drawing/2014/main" id="{53F18C4F-1B1B-1C47-B7A9-BC46DC533745}"/>
                </a:ext>
              </a:extLst>
            </p:cNvPr>
            <p:cNvSpPr/>
            <p:nvPr/>
          </p:nvSpPr>
          <p:spPr>
            <a:xfrm>
              <a:off x="193775" y="3790452"/>
              <a:ext cx="8756449" cy="8555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CB193F7-F15F-9843-83CD-A7D94C662C67}"/>
                </a:ext>
              </a:extLst>
            </p:cNvPr>
            <p:cNvSpPr txBox="1"/>
            <p:nvPr/>
          </p:nvSpPr>
          <p:spPr>
            <a:xfrm>
              <a:off x="265043" y="3766581"/>
              <a:ext cx="3952927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KEY: </a:t>
              </a:r>
              <a:r>
                <a:rPr lang="en-US" sz="1000" dirty="0">
                  <a:latin typeface="Montserrat" pitchFamily="2" charset="77"/>
                </a:rPr>
                <a:t>Assign a theme to all comms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(I) Inform </a:t>
              </a:r>
              <a:r>
                <a:rPr lang="en-US" sz="800" dirty="0">
                  <a:latin typeface="Montserrat ExtraLight" pitchFamily="2" charset="77"/>
                </a:rPr>
                <a:t>	Important information or actions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(L) Learn   </a:t>
              </a:r>
              <a:r>
                <a:rPr lang="en-US" sz="800" dirty="0">
                  <a:latin typeface="Montserrat ExtraLight" pitchFamily="2" charset="77"/>
                </a:rPr>
                <a:t>	Learn &amp; knowledge share, L&amp;L, Lean Coffees </a:t>
              </a:r>
              <a:r>
                <a:rPr lang="en-US" sz="800" dirty="0" err="1">
                  <a:latin typeface="Montserrat ExtraLight" pitchFamily="2" charset="77"/>
                </a:rPr>
                <a:t>etc</a:t>
              </a:r>
              <a:endParaRPr lang="en-US" sz="800" dirty="0">
                <a:latin typeface="Montserrat ExtraLight" pitchFamily="2" charset="77"/>
              </a:endParaRPr>
            </a:p>
            <a:p>
              <a:r>
                <a:rPr lang="en-US" sz="800" b="1" dirty="0">
                  <a:latin typeface="Montserrat ExtraLight" pitchFamily="2" charset="77"/>
                </a:rPr>
                <a:t>(C) Culture  </a:t>
              </a:r>
              <a:r>
                <a:rPr lang="en-US" sz="800" dirty="0">
                  <a:latin typeface="Montserrat ExtraLight" pitchFamily="2" charset="77"/>
                </a:rPr>
                <a:t>	Influence culture and hearts &amp; minds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(A) Action </a:t>
              </a:r>
              <a:r>
                <a:rPr lang="en-US" sz="800" dirty="0">
                  <a:latin typeface="Montserrat ExtraLight" pitchFamily="2" charset="77"/>
                </a:rPr>
                <a:t>	Drive actions and </a:t>
              </a:r>
              <a:r>
                <a:rPr lang="en-US" sz="800" dirty="0" err="1">
                  <a:latin typeface="Montserrat ExtraLight" pitchFamily="2" charset="77"/>
                </a:rPr>
                <a:t>behaviour</a:t>
              </a:r>
              <a:r>
                <a:rPr lang="en-US" sz="800" dirty="0">
                  <a:latin typeface="Montserrat ExtraLight" pitchFamily="2" charset="77"/>
                </a:rPr>
                <a:t> changes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17FBCF9-71A4-B94F-AA3F-8569E86C646F}"/>
                </a:ext>
              </a:extLst>
            </p:cNvPr>
            <p:cNvSpPr txBox="1"/>
            <p:nvPr/>
          </p:nvSpPr>
          <p:spPr>
            <a:xfrm>
              <a:off x="4013422" y="3766581"/>
              <a:ext cx="394116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Examples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Inspiring blog about their role, e.g. Architect, Scrum Master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Ways of Working/success/themed stories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Update on the Agile Transformation; Next steps/Key focus, Q&amp;A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Learning &amp; knowledge sharing session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Round up of all the news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22E7DB6-5DF9-D94A-A44B-D2E5ACAE4F42}"/>
                </a:ext>
              </a:extLst>
            </p:cNvPr>
            <p:cNvCxnSpPr/>
            <p:nvPr/>
          </p:nvCxnSpPr>
          <p:spPr>
            <a:xfrm>
              <a:off x="3864082" y="3892990"/>
              <a:ext cx="0" cy="6518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F0BA1FD-6091-8720-D237-FFB7854A416C}"/>
              </a:ext>
            </a:extLst>
          </p:cNvPr>
          <p:cNvSpPr txBox="1"/>
          <p:nvPr/>
        </p:nvSpPr>
        <p:spPr>
          <a:xfrm>
            <a:off x="5677777" y="1085395"/>
            <a:ext cx="1651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Story</a:t>
            </a:r>
            <a:r>
              <a:rPr lang="en-US" sz="1000" baseline="30000" dirty="0">
                <a:latin typeface="Montserrat" pitchFamily="2" charset="77"/>
              </a:rPr>
              <a:t>2 </a:t>
            </a:r>
            <a:r>
              <a:rPr lang="en-US" sz="1000" dirty="0">
                <a:latin typeface="Montserrat" pitchFamily="2" charset="77"/>
              </a:rPr>
              <a:t>(L, C, A)</a:t>
            </a:r>
            <a:endParaRPr lang="en-US" sz="1000" baseline="30000" dirty="0"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332A5-A34F-3206-F152-30CBE1B0350A}"/>
              </a:ext>
            </a:extLst>
          </p:cNvPr>
          <p:cNvSpPr txBox="1"/>
          <p:nvPr/>
        </p:nvSpPr>
        <p:spPr>
          <a:xfrm>
            <a:off x="7325260" y="2556241"/>
            <a:ext cx="162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Newsletter</a:t>
            </a:r>
            <a:r>
              <a:rPr lang="en-US" sz="1000" baseline="30000" dirty="0">
                <a:latin typeface="Montserrat" pitchFamily="2" charset="77"/>
              </a:rPr>
              <a:t>5</a:t>
            </a:r>
            <a:r>
              <a:rPr lang="en-US" sz="1000" dirty="0">
                <a:latin typeface="Montserrat" pitchFamily="2" charset="77"/>
              </a:rPr>
              <a:t> (I,L,C,A)</a:t>
            </a:r>
          </a:p>
        </p:txBody>
      </p:sp>
      <p:pic>
        <p:nvPicPr>
          <p:cNvPr id="6" name="Google Shape;678;p99">
            <a:extLst>
              <a:ext uri="{FF2B5EF4-FFF2-40B4-BE49-F238E27FC236}">
                <a16:creationId xmlns:a16="http://schemas.microsoft.com/office/drawing/2014/main" id="{45F2F9BA-290C-5CB8-F240-E31F61F842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5199" y="172240"/>
            <a:ext cx="497795" cy="70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708822-3143-C55D-F249-DAF2FA600994}"/>
              </a:ext>
            </a:extLst>
          </p:cNvPr>
          <p:cNvSpPr txBox="1"/>
          <p:nvPr/>
        </p:nvSpPr>
        <p:spPr>
          <a:xfrm>
            <a:off x="669271" y="2551388"/>
            <a:ext cx="1640514" cy="1010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latin typeface="Montserrat" pitchFamily="2" charset="77"/>
              </a:rPr>
              <a:t>Executive/Sponsor Update to the whole org</a:t>
            </a:r>
            <a:r>
              <a:rPr lang="en-US" sz="1000" baseline="30000" dirty="0">
                <a:latin typeface="Montserrat" pitchFamily="2" charset="77"/>
              </a:rPr>
              <a:t>3</a:t>
            </a:r>
            <a:r>
              <a:rPr lang="en-US" sz="1000" dirty="0">
                <a:latin typeface="Montserrat" pitchFamily="2" charset="77"/>
              </a:rPr>
              <a:t> (C)</a:t>
            </a:r>
          </a:p>
        </p:txBody>
      </p:sp>
    </p:spTree>
    <p:extLst>
      <p:ext uri="{BB962C8B-B14F-4D97-AF65-F5344CB8AC3E}">
        <p14:creationId xmlns:p14="http://schemas.microsoft.com/office/powerpoint/2010/main" val="34150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3" grpId="0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3222E-5125-C844-9575-CBDE00702D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D4221E-413E-AB49-A968-0B1E946EBE4F}"/>
              </a:ext>
            </a:extLst>
          </p:cNvPr>
          <p:cNvSpPr/>
          <p:nvPr/>
        </p:nvSpPr>
        <p:spPr>
          <a:xfrm>
            <a:off x="0" y="0"/>
            <a:ext cx="9144002" cy="212353"/>
          </a:xfrm>
          <a:prstGeom prst="rect">
            <a:avLst/>
          </a:prstGeom>
          <a:gradFill>
            <a:gsLst>
              <a:gs pos="0">
                <a:srgbClr val="ACEDDC"/>
              </a:gs>
              <a:gs pos="29000">
                <a:srgbClr val="9ABFB6"/>
              </a:gs>
              <a:gs pos="83000">
                <a:srgbClr val="6D4E57"/>
              </a:gs>
              <a:gs pos="100000">
                <a:srgbClr val="62334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857;p113">
            <a:extLst>
              <a:ext uri="{FF2B5EF4-FFF2-40B4-BE49-F238E27FC236}">
                <a16:creationId xmlns:a16="http://schemas.microsoft.com/office/drawing/2014/main" id="{09FC85D0-0824-5148-9A26-E7F764743C1B}"/>
              </a:ext>
            </a:extLst>
          </p:cNvPr>
          <p:cNvSpPr txBox="1"/>
          <p:nvPr/>
        </p:nvSpPr>
        <p:spPr>
          <a:xfrm>
            <a:off x="1426910" y="1746925"/>
            <a:ext cx="6258912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3-Sprint Communications Plans</a:t>
            </a:r>
          </a:p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For a Large Scale Agile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18622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20D26B1-C25A-2549-AACE-94C7899B3F40}"/>
              </a:ext>
            </a:extLst>
          </p:cNvPr>
          <p:cNvGrpSpPr/>
          <p:nvPr/>
        </p:nvGrpSpPr>
        <p:grpSpPr>
          <a:xfrm>
            <a:off x="209584" y="1051002"/>
            <a:ext cx="8755916" cy="2622417"/>
            <a:chOff x="209584" y="1051002"/>
            <a:chExt cx="8755916" cy="2622417"/>
          </a:xfrm>
        </p:grpSpPr>
        <p:sp>
          <p:nvSpPr>
            <p:cNvPr id="43" name="Google Shape;550;p54">
              <a:extLst>
                <a:ext uri="{FF2B5EF4-FFF2-40B4-BE49-F238E27FC236}">
                  <a16:creationId xmlns:a16="http://schemas.microsoft.com/office/drawing/2014/main" id="{57433B44-FE13-B244-B10E-6DB810039E9F}"/>
                </a:ext>
              </a:extLst>
            </p:cNvPr>
            <p:cNvSpPr/>
            <p:nvPr/>
          </p:nvSpPr>
          <p:spPr>
            <a:xfrm>
              <a:off x="209584" y="2237583"/>
              <a:ext cx="8755200" cy="27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54">
              <a:extLst>
                <a:ext uri="{FF2B5EF4-FFF2-40B4-BE49-F238E27FC236}">
                  <a16:creationId xmlns:a16="http://schemas.microsoft.com/office/drawing/2014/main" id="{4EC94ABA-BFC6-C54C-94C1-C2128F3636A7}"/>
                </a:ext>
              </a:extLst>
            </p:cNvPr>
            <p:cNvSpPr/>
            <p:nvPr/>
          </p:nvSpPr>
          <p:spPr>
            <a:xfrm>
              <a:off x="672983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4;p54">
              <a:extLst>
                <a:ext uri="{FF2B5EF4-FFF2-40B4-BE49-F238E27FC236}">
                  <a16:creationId xmlns:a16="http://schemas.microsoft.com/office/drawing/2014/main" id="{B12CEDF5-9772-FA42-9A57-C05486E9A131}"/>
                </a:ext>
              </a:extLst>
            </p:cNvPr>
            <p:cNvSpPr txBox="1"/>
            <p:nvPr/>
          </p:nvSpPr>
          <p:spPr>
            <a:xfrm>
              <a:off x="881102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1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550;p54">
              <a:extLst>
                <a:ext uri="{FF2B5EF4-FFF2-40B4-BE49-F238E27FC236}">
                  <a16:creationId xmlns:a16="http://schemas.microsoft.com/office/drawing/2014/main" id="{AE22315A-862A-4F4C-9FC3-71FD2FDEEAAE}"/>
                </a:ext>
              </a:extLst>
            </p:cNvPr>
            <p:cNvSpPr/>
            <p:nvPr/>
          </p:nvSpPr>
          <p:spPr>
            <a:xfrm>
              <a:off x="233573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4;p54">
              <a:extLst>
                <a:ext uri="{FF2B5EF4-FFF2-40B4-BE49-F238E27FC236}">
                  <a16:creationId xmlns:a16="http://schemas.microsoft.com/office/drawing/2014/main" id="{5DE0217A-65AF-4943-9348-207B70107EEF}"/>
                </a:ext>
              </a:extLst>
            </p:cNvPr>
            <p:cNvSpPr txBox="1"/>
            <p:nvPr/>
          </p:nvSpPr>
          <p:spPr>
            <a:xfrm>
              <a:off x="2565826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2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550;p54">
              <a:extLst>
                <a:ext uri="{FF2B5EF4-FFF2-40B4-BE49-F238E27FC236}">
                  <a16:creationId xmlns:a16="http://schemas.microsoft.com/office/drawing/2014/main" id="{1D87BB1F-0CC6-2C44-81F0-3ECB3C65C5BC}"/>
                </a:ext>
              </a:extLst>
            </p:cNvPr>
            <p:cNvSpPr/>
            <p:nvPr/>
          </p:nvSpPr>
          <p:spPr>
            <a:xfrm>
              <a:off x="399845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4;p54">
              <a:extLst>
                <a:ext uri="{FF2B5EF4-FFF2-40B4-BE49-F238E27FC236}">
                  <a16:creationId xmlns:a16="http://schemas.microsoft.com/office/drawing/2014/main" id="{75781D2C-586B-E442-9C87-85D81067299E}"/>
                </a:ext>
              </a:extLst>
            </p:cNvPr>
            <p:cNvSpPr txBox="1"/>
            <p:nvPr/>
          </p:nvSpPr>
          <p:spPr>
            <a:xfrm>
              <a:off x="419155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3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550;p54">
              <a:extLst>
                <a:ext uri="{FF2B5EF4-FFF2-40B4-BE49-F238E27FC236}">
                  <a16:creationId xmlns:a16="http://schemas.microsoft.com/office/drawing/2014/main" id="{1855C2D7-909F-634C-8827-4071AFA856AA}"/>
                </a:ext>
              </a:extLst>
            </p:cNvPr>
            <p:cNvSpPr/>
            <p:nvPr/>
          </p:nvSpPr>
          <p:spPr>
            <a:xfrm>
              <a:off x="5661146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4;p54">
              <a:extLst>
                <a:ext uri="{FF2B5EF4-FFF2-40B4-BE49-F238E27FC236}">
                  <a16:creationId xmlns:a16="http://schemas.microsoft.com/office/drawing/2014/main" id="{B3FD07D6-B8A2-9A4C-B53B-C1A3B4234D9D}"/>
                </a:ext>
              </a:extLst>
            </p:cNvPr>
            <p:cNvSpPr txBox="1"/>
            <p:nvPr/>
          </p:nvSpPr>
          <p:spPr>
            <a:xfrm>
              <a:off x="587651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4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550;p54">
              <a:extLst>
                <a:ext uri="{FF2B5EF4-FFF2-40B4-BE49-F238E27FC236}">
                  <a16:creationId xmlns:a16="http://schemas.microsoft.com/office/drawing/2014/main" id="{542089E2-E64F-094F-9FA5-5DD5721C8582}"/>
                </a:ext>
              </a:extLst>
            </p:cNvPr>
            <p:cNvSpPr/>
            <p:nvPr/>
          </p:nvSpPr>
          <p:spPr>
            <a:xfrm>
              <a:off x="7323901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54;p54">
              <a:extLst>
                <a:ext uri="{FF2B5EF4-FFF2-40B4-BE49-F238E27FC236}">
                  <a16:creationId xmlns:a16="http://schemas.microsoft.com/office/drawing/2014/main" id="{388481D0-CC64-BD41-B48D-C6A441B43104}"/>
                </a:ext>
              </a:extLst>
            </p:cNvPr>
            <p:cNvSpPr txBox="1"/>
            <p:nvPr/>
          </p:nvSpPr>
          <p:spPr>
            <a:xfrm>
              <a:off x="7538114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5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550;p54">
              <a:extLst>
                <a:ext uri="{FF2B5EF4-FFF2-40B4-BE49-F238E27FC236}">
                  <a16:creationId xmlns:a16="http://schemas.microsoft.com/office/drawing/2014/main" id="{642552A8-9941-7A48-9CCB-B5C500138033}"/>
                </a:ext>
              </a:extLst>
            </p:cNvPr>
            <p:cNvSpPr/>
            <p:nvPr/>
          </p:nvSpPr>
          <p:spPr>
            <a:xfrm>
              <a:off x="209584" y="1072516"/>
              <a:ext cx="8754832" cy="11284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0;p54">
              <a:extLst>
                <a:ext uri="{FF2B5EF4-FFF2-40B4-BE49-F238E27FC236}">
                  <a16:creationId xmlns:a16="http://schemas.microsoft.com/office/drawing/2014/main" id="{2508EB59-E5AD-3F44-AFFE-9388E66593FF}"/>
                </a:ext>
              </a:extLst>
            </p:cNvPr>
            <p:cNvSpPr/>
            <p:nvPr/>
          </p:nvSpPr>
          <p:spPr>
            <a:xfrm>
              <a:off x="672983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54;p54">
              <a:extLst>
                <a:ext uri="{FF2B5EF4-FFF2-40B4-BE49-F238E27FC236}">
                  <a16:creationId xmlns:a16="http://schemas.microsoft.com/office/drawing/2014/main" id="{E74CFB47-AA4A-464A-8F82-0FEBD3BB5D55}"/>
                </a:ext>
              </a:extLst>
            </p:cNvPr>
            <p:cNvSpPr txBox="1"/>
            <p:nvPr/>
          </p:nvSpPr>
          <p:spPr>
            <a:xfrm rot="16200000">
              <a:off x="-128085" y="1460914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1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50;p54">
              <a:extLst>
                <a:ext uri="{FF2B5EF4-FFF2-40B4-BE49-F238E27FC236}">
                  <a16:creationId xmlns:a16="http://schemas.microsoft.com/office/drawing/2014/main" id="{22052143-7712-484B-9134-EADCC4DAF6E8}"/>
                </a:ext>
              </a:extLst>
            </p:cNvPr>
            <p:cNvSpPr/>
            <p:nvPr/>
          </p:nvSpPr>
          <p:spPr>
            <a:xfrm>
              <a:off x="233573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58" name="Google Shape;550;p54">
              <a:extLst>
                <a:ext uri="{FF2B5EF4-FFF2-40B4-BE49-F238E27FC236}">
                  <a16:creationId xmlns:a16="http://schemas.microsoft.com/office/drawing/2014/main" id="{1B058B9B-492C-CB41-9B4B-403B49409BEE}"/>
                </a:ext>
              </a:extLst>
            </p:cNvPr>
            <p:cNvSpPr/>
            <p:nvPr/>
          </p:nvSpPr>
          <p:spPr>
            <a:xfrm>
              <a:off x="399845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59" name="Google Shape;550;p54">
              <a:extLst>
                <a:ext uri="{FF2B5EF4-FFF2-40B4-BE49-F238E27FC236}">
                  <a16:creationId xmlns:a16="http://schemas.microsoft.com/office/drawing/2014/main" id="{34421D8E-238D-8647-B3D0-E6F84EB3AC0D}"/>
                </a:ext>
              </a:extLst>
            </p:cNvPr>
            <p:cNvSpPr/>
            <p:nvPr/>
          </p:nvSpPr>
          <p:spPr>
            <a:xfrm>
              <a:off x="5661146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0" name="Google Shape;550;p54">
              <a:extLst>
                <a:ext uri="{FF2B5EF4-FFF2-40B4-BE49-F238E27FC236}">
                  <a16:creationId xmlns:a16="http://schemas.microsoft.com/office/drawing/2014/main" id="{C93F06F2-343C-3949-84C6-D065FF0603B6}"/>
                </a:ext>
              </a:extLst>
            </p:cNvPr>
            <p:cNvSpPr/>
            <p:nvPr/>
          </p:nvSpPr>
          <p:spPr>
            <a:xfrm>
              <a:off x="7323901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1" name="Google Shape;550;p54">
              <a:extLst>
                <a:ext uri="{FF2B5EF4-FFF2-40B4-BE49-F238E27FC236}">
                  <a16:creationId xmlns:a16="http://schemas.microsoft.com/office/drawing/2014/main" id="{0A9C571A-42EA-1B43-988F-BBCE39FEEF60}"/>
                </a:ext>
              </a:extLst>
            </p:cNvPr>
            <p:cNvSpPr/>
            <p:nvPr/>
          </p:nvSpPr>
          <p:spPr>
            <a:xfrm>
              <a:off x="209584" y="2541651"/>
              <a:ext cx="8754832" cy="11284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50;p54">
              <a:extLst>
                <a:ext uri="{FF2B5EF4-FFF2-40B4-BE49-F238E27FC236}">
                  <a16:creationId xmlns:a16="http://schemas.microsoft.com/office/drawing/2014/main" id="{68C7F298-E9AB-1B44-9C73-6D73E9CC52E6}"/>
                </a:ext>
              </a:extLst>
            </p:cNvPr>
            <p:cNvSpPr/>
            <p:nvPr/>
          </p:nvSpPr>
          <p:spPr>
            <a:xfrm>
              <a:off x="672983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554;p54">
              <a:extLst>
                <a:ext uri="{FF2B5EF4-FFF2-40B4-BE49-F238E27FC236}">
                  <a16:creationId xmlns:a16="http://schemas.microsoft.com/office/drawing/2014/main" id="{0157F5D9-D582-624A-A48F-DA8D9DC813D2}"/>
                </a:ext>
              </a:extLst>
            </p:cNvPr>
            <p:cNvSpPr txBox="1"/>
            <p:nvPr/>
          </p:nvSpPr>
          <p:spPr>
            <a:xfrm rot="16200000">
              <a:off x="-128085" y="2930049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2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550;p54">
              <a:extLst>
                <a:ext uri="{FF2B5EF4-FFF2-40B4-BE49-F238E27FC236}">
                  <a16:creationId xmlns:a16="http://schemas.microsoft.com/office/drawing/2014/main" id="{5EFBDB51-7500-9540-B5BD-15176DC3E6DA}"/>
                </a:ext>
              </a:extLst>
            </p:cNvPr>
            <p:cNvSpPr/>
            <p:nvPr/>
          </p:nvSpPr>
          <p:spPr>
            <a:xfrm>
              <a:off x="233573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5" name="Google Shape;550;p54">
              <a:extLst>
                <a:ext uri="{FF2B5EF4-FFF2-40B4-BE49-F238E27FC236}">
                  <a16:creationId xmlns:a16="http://schemas.microsoft.com/office/drawing/2014/main" id="{9F797333-602A-5742-8109-AB13C259EB43}"/>
                </a:ext>
              </a:extLst>
            </p:cNvPr>
            <p:cNvSpPr/>
            <p:nvPr/>
          </p:nvSpPr>
          <p:spPr>
            <a:xfrm>
              <a:off x="399845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6" name="Google Shape;550;p54">
              <a:extLst>
                <a:ext uri="{FF2B5EF4-FFF2-40B4-BE49-F238E27FC236}">
                  <a16:creationId xmlns:a16="http://schemas.microsoft.com/office/drawing/2014/main" id="{08240348-0DA1-AB45-955C-BC276AED5AE8}"/>
                </a:ext>
              </a:extLst>
            </p:cNvPr>
            <p:cNvSpPr/>
            <p:nvPr/>
          </p:nvSpPr>
          <p:spPr>
            <a:xfrm>
              <a:off x="5661146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7" name="Google Shape;550;p54">
              <a:extLst>
                <a:ext uri="{FF2B5EF4-FFF2-40B4-BE49-F238E27FC236}">
                  <a16:creationId xmlns:a16="http://schemas.microsoft.com/office/drawing/2014/main" id="{C91D6037-D850-C843-A42D-1AC6D53C9D8D}"/>
                </a:ext>
              </a:extLst>
            </p:cNvPr>
            <p:cNvSpPr/>
            <p:nvPr/>
          </p:nvSpPr>
          <p:spPr>
            <a:xfrm>
              <a:off x="7323901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8BF1B-A4DD-6F49-8358-D7E67604A0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5" name="Google Shape;63;p10">
            <a:extLst>
              <a:ext uri="{FF2B5EF4-FFF2-40B4-BE49-F238E27FC236}">
                <a16:creationId xmlns:a16="http://schemas.microsoft.com/office/drawing/2014/main" id="{D6A60C2F-709B-D64F-8334-EA9622FD0C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5956"/>
          <a:stretch/>
        </p:blipFill>
        <p:spPr>
          <a:xfrm rot="10800000">
            <a:off x="-1" y="0"/>
            <a:ext cx="9144003" cy="2123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C7F8DA-5391-5E40-84BA-5DE942681EA5}"/>
              </a:ext>
            </a:extLst>
          </p:cNvPr>
          <p:cNvSpPr/>
          <p:nvPr/>
        </p:nvSpPr>
        <p:spPr>
          <a:xfrm>
            <a:off x="265042" y="566747"/>
            <a:ext cx="9075727" cy="626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ts val="440"/>
            </a:pPr>
            <a:r>
              <a:rPr lang="en-GB" sz="1700" b="1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Agile Communications Activities Plan© | </a:t>
            </a:r>
            <a:r>
              <a:rPr lang="en-GB" sz="1700" b="1" dirty="0">
                <a:latin typeface="Montserrat" pitchFamily="2" charset="77"/>
                <a:ea typeface="Montserrat ExtraLight"/>
                <a:cs typeface="Montserrat ExtraLight"/>
                <a:sym typeface="Montserrat ExtraLight"/>
              </a:rPr>
              <a:t>Sprint 1 Communicating Change</a:t>
            </a:r>
          </a:p>
          <a:p>
            <a:pPr marL="0" indent="0">
              <a:lnSpc>
                <a:spcPct val="105000"/>
              </a:lnSpc>
              <a:buSzPts val="440"/>
              <a:buFont typeface="Montserrat Light"/>
              <a:buNone/>
            </a:pPr>
            <a:endParaRPr lang="en-GB" sz="17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EF553B3-0D50-AD48-B034-6B024E997CA6}"/>
              </a:ext>
            </a:extLst>
          </p:cNvPr>
          <p:cNvSpPr txBox="1"/>
          <p:nvPr/>
        </p:nvSpPr>
        <p:spPr>
          <a:xfrm>
            <a:off x="671297" y="1066257"/>
            <a:ext cx="165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Announcement from Executive/Sponsor</a:t>
            </a:r>
            <a:r>
              <a:rPr lang="en-US" sz="1000" baseline="30000" dirty="0">
                <a:latin typeface="Montserrat" pitchFamily="2" charset="77"/>
              </a:rPr>
              <a:t>1</a:t>
            </a:r>
            <a:r>
              <a:rPr lang="en-US" sz="1000" dirty="0">
                <a:latin typeface="Montserrat" pitchFamily="2" charset="77"/>
              </a:rPr>
              <a:t> to the whole org(I)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4D67D-8B7B-3443-807A-B6C2E980EB72}"/>
              </a:ext>
            </a:extLst>
          </p:cNvPr>
          <p:cNvGrpSpPr/>
          <p:nvPr/>
        </p:nvGrpSpPr>
        <p:grpSpPr>
          <a:xfrm>
            <a:off x="193775" y="3766581"/>
            <a:ext cx="8770640" cy="866849"/>
            <a:chOff x="193775" y="3766581"/>
            <a:chExt cx="8770640" cy="866849"/>
          </a:xfrm>
        </p:grpSpPr>
        <p:sp>
          <p:nvSpPr>
            <p:cNvPr id="70" name="Google Shape;550;p54">
              <a:extLst>
                <a:ext uri="{FF2B5EF4-FFF2-40B4-BE49-F238E27FC236}">
                  <a16:creationId xmlns:a16="http://schemas.microsoft.com/office/drawing/2014/main" id="{53F18C4F-1B1B-1C47-B7A9-BC46DC533745}"/>
                </a:ext>
              </a:extLst>
            </p:cNvPr>
            <p:cNvSpPr/>
            <p:nvPr/>
          </p:nvSpPr>
          <p:spPr>
            <a:xfrm>
              <a:off x="193775" y="3790452"/>
              <a:ext cx="8756449" cy="8429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CB193F7-F15F-9843-83CD-A7D94C662C67}"/>
                </a:ext>
              </a:extLst>
            </p:cNvPr>
            <p:cNvSpPr txBox="1"/>
            <p:nvPr/>
          </p:nvSpPr>
          <p:spPr>
            <a:xfrm>
              <a:off x="265043" y="3766581"/>
              <a:ext cx="3952927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KEY: </a:t>
              </a:r>
              <a:r>
                <a:rPr lang="en-US" sz="1000" dirty="0">
                  <a:latin typeface="Montserrat" pitchFamily="2" charset="77"/>
                </a:rPr>
                <a:t>Assign a theme to all comms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(I) Inform </a:t>
              </a:r>
              <a:r>
                <a:rPr lang="en-US" sz="800" dirty="0">
                  <a:latin typeface="Montserrat ExtraLight" pitchFamily="2" charset="77"/>
                </a:rPr>
                <a:t>	Important information or actions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(L) Learn   </a:t>
              </a:r>
              <a:r>
                <a:rPr lang="en-US" sz="800" dirty="0">
                  <a:latin typeface="Montserrat ExtraLight" pitchFamily="2" charset="77"/>
                </a:rPr>
                <a:t>	Learn &amp; knowledge share, L&amp;L, Lean Coffees </a:t>
              </a:r>
              <a:r>
                <a:rPr lang="en-US" sz="800" dirty="0" err="1">
                  <a:latin typeface="Montserrat ExtraLight" pitchFamily="2" charset="77"/>
                </a:rPr>
                <a:t>etc</a:t>
              </a:r>
              <a:endParaRPr lang="en-US" sz="800" dirty="0">
                <a:latin typeface="Montserrat ExtraLight" pitchFamily="2" charset="77"/>
              </a:endParaRPr>
            </a:p>
            <a:p>
              <a:r>
                <a:rPr lang="en-US" sz="800" b="1" dirty="0">
                  <a:latin typeface="Montserrat ExtraLight" pitchFamily="2" charset="77"/>
                </a:rPr>
                <a:t>(C) Culture  </a:t>
              </a:r>
              <a:r>
                <a:rPr lang="en-US" sz="800" dirty="0">
                  <a:latin typeface="Montserrat ExtraLight" pitchFamily="2" charset="77"/>
                </a:rPr>
                <a:t>	Influence culture and hearts &amp; minds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(A) Action </a:t>
              </a:r>
              <a:r>
                <a:rPr lang="en-US" sz="800" dirty="0">
                  <a:latin typeface="Montserrat ExtraLight" pitchFamily="2" charset="77"/>
                </a:rPr>
                <a:t>	Drive actions and </a:t>
              </a:r>
              <a:r>
                <a:rPr lang="en-US" sz="800" dirty="0" err="1">
                  <a:latin typeface="Montserrat ExtraLight" pitchFamily="2" charset="77"/>
                </a:rPr>
                <a:t>behaviour</a:t>
              </a:r>
              <a:r>
                <a:rPr lang="en-US" sz="800" dirty="0">
                  <a:latin typeface="Montserrat ExtraLight" pitchFamily="2" charset="77"/>
                </a:rPr>
                <a:t> changes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17FBCF9-71A4-B94F-AA3F-8569E86C646F}"/>
                </a:ext>
              </a:extLst>
            </p:cNvPr>
            <p:cNvSpPr txBox="1"/>
            <p:nvPr/>
          </p:nvSpPr>
          <p:spPr>
            <a:xfrm>
              <a:off x="4013422" y="3766581"/>
              <a:ext cx="495099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Examples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The upcoming Agile transformation &amp; its importance; The Why, The Vision; Q&amp;As (Impacted/all colleagues)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The Need for Change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22E7DB6-5DF9-D94A-A44B-D2E5ACAE4F42}"/>
                </a:ext>
              </a:extLst>
            </p:cNvPr>
            <p:cNvCxnSpPr/>
            <p:nvPr/>
          </p:nvCxnSpPr>
          <p:spPr>
            <a:xfrm>
              <a:off x="3864082" y="3892990"/>
              <a:ext cx="0" cy="6518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9EC07A-672B-99D4-247F-2E960D3D0383}"/>
              </a:ext>
            </a:extLst>
          </p:cNvPr>
          <p:cNvSpPr txBox="1"/>
          <p:nvPr/>
        </p:nvSpPr>
        <p:spPr>
          <a:xfrm>
            <a:off x="4008046" y="2566020"/>
            <a:ext cx="1651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Story</a:t>
            </a:r>
            <a:r>
              <a:rPr lang="en-US" sz="1000" baseline="30000" dirty="0">
                <a:latin typeface="Montserrat" pitchFamily="2" charset="77"/>
              </a:rPr>
              <a:t>2 </a:t>
            </a:r>
            <a:r>
              <a:rPr lang="en-US" sz="1000" dirty="0">
                <a:latin typeface="Montserrat" pitchFamily="2" charset="77"/>
              </a:rPr>
              <a:t>(L, C, A)</a:t>
            </a:r>
            <a:endParaRPr lang="en-US" sz="1000" baseline="30000" dirty="0">
              <a:latin typeface="Montserrat" pitchFamily="2" charset="77"/>
            </a:endParaRPr>
          </a:p>
        </p:txBody>
      </p:sp>
      <p:pic>
        <p:nvPicPr>
          <p:cNvPr id="10" name="Google Shape;678;p99">
            <a:extLst>
              <a:ext uri="{FF2B5EF4-FFF2-40B4-BE49-F238E27FC236}">
                <a16:creationId xmlns:a16="http://schemas.microsoft.com/office/drawing/2014/main" id="{3C2AF50A-EAEC-E4F1-CE3D-516585DF9C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5199" y="172240"/>
            <a:ext cx="497795" cy="70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0E1C93-08EB-2113-AB6D-408CCCEFC7CE}"/>
              </a:ext>
            </a:extLst>
          </p:cNvPr>
          <p:cNvSpPr txBox="1"/>
          <p:nvPr/>
        </p:nvSpPr>
        <p:spPr>
          <a:xfrm>
            <a:off x="671298" y="2557348"/>
            <a:ext cx="1628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All Hands</a:t>
            </a:r>
            <a:r>
              <a:rPr lang="en-US" sz="1000" baseline="30000" dirty="0">
                <a:latin typeface="Montserrat" pitchFamily="2" charset="77"/>
              </a:rPr>
              <a:t>1 </a:t>
            </a:r>
            <a:r>
              <a:rPr lang="en-US" sz="1000" dirty="0">
                <a:latin typeface="Montserrat" pitchFamily="2" charset="77"/>
              </a:rPr>
              <a:t>with the whole org (I, C, A)</a:t>
            </a:r>
            <a:endParaRPr lang="en-US" sz="1000" baseline="30000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797F4B-0584-8958-30B1-5D210E18235F}"/>
              </a:ext>
            </a:extLst>
          </p:cNvPr>
          <p:cNvSpPr txBox="1"/>
          <p:nvPr/>
        </p:nvSpPr>
        <p:spPr>
          <a:xfrm>
            <a:off x="4005455" y="1066257"/>
            <a:ext cx="16272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Leadership Team Stand up</a:t>
            </a:r>
            <a:r>
              <a:rPr lang="en-US" sz="1000" baseline="30000" dirty="0">
                <a:latin typeface="Montserrat" pitchFamily="2" charset="77"/>
              </a:rPr>
              <a:t>1</a:t>
            </a:r>
            <a:r>
              <a:rPr lang="en-US" sz="1000" dirty="0">
                <a:latin typeface="Montserrat" pitchFamily="2" charset="77"/>
              </a:rPr>
              <a:t> with colleagues going thro’ the transformation (I, C, A) </a:t>
            </a:r>
          </a:p>
        </p:txBody>
      </p:sp>
    </p:spTree>
    <p:extLst>
      <p:ext uri="{BB962C8B-B14F-4D97-AF65-F5344CB8AC3E}">
        <p14:creationId xmlns:p14="http://schemas.microsoft.com/office/powerpoint/2010/main" val="6948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8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20D26B1-C25A-2549-AACE-94C7899B3F40}"/>
              </a:ext>
            </a:extLst>
          </p:cNvPr>
          <p:cNvGrpSpPr/>
          <p:nvPr/>
        </p:nvGrpSpPr>
        <p:grpSpPr>
          <a:xfrm>
            <a:off x="194308" y="1065149"/>
            <a:ext cx="8755916" cy="2622417"/>
            <a:chOff x="209584" y="1051002"/>
            <a:chExt cx="8755916" cy="2622417"/>
          </a:xfrm>
        </p:grpSpPr>
        <p:sp>
          <p:nvSpPr>
            <p:cNvPr id="43" name="Google Shape;550;p54">
              <a:extLst>
                <a:ext uri="{FF2B5EF4-FFF2-40B4-BE49-F238E27FC236}">
                  <a16:creationId xmlns:a16="http://schemas.microsoft.com/office/drawing/2014/main" id="{57433B44-FE13-B244-B10E-6DB810039E9F}"/>
                </a:ext>
              </a:extLst>
            </p:cNvPr>
            <p:cNvSpPr/>
            <p:nvPr/>
          </p:nvSpPr>
          <p:spPr>
            <a:xfrm>
              <a:off x="209584" y="2237583"/>
              <a:ext cx="8755200" cy="27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54">
              <a:extLst>
                <a:ext uri="{FF2B5EF4-FFF2-40B4-BE49-F238E27FC236}">
                  <a16:creationId xmlns:a16="http://schemas.microsoft.com/office/drawing/2014/main" id="{4EC94ABA-BFC6-C54C-94C1-C2128F3636A7}"/>
                </a:ext>
              </a:extLst>
            </p:cNvPr>
            <p:cNvSpPr/>
            <p:nvPr/>
          </p:nvSpPr>
          <p:spPr>
            <a:xfrm>
              <a:off x="672983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4;p54">
              <a:extLst>
                <a:ext uri="{FF2B5EF4-FFF2-40B4-BE49-F238E27FC236}">
                  <a16:creationId xmlns:a16="http://schemas.microsoft.com/office/drawing/2014/main" id="{B12CEDF5-9772-FA42-9A57-C05486E9A131}"/>
                </a:ext>
              </a:extLst>
            </p:cNvPr>
            <p:cNvSpPr txBox="1"/>
            <p:nvPr/>
          </p:nvSpPr>
          <p:spPr>
            <a:xfrm>
              <a:off x="881102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1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550;p54">
              <a:extLst>
                <a:ext uri="{FF2B5EF4-FFF2-40B4-BE49-F238E27FC236}">
                  <a16:creationId xmlns:a16="http://schemas.microsoft.com/office/drawing/2014/main" id="{AE22315A-862A-4F4C-9FC3-71FD2FDEEAAE}"/>
                </a:ext>
              </a:extLst>
            </p:cNvPr>
            <p:cNvSpPr/>
            <p:nvPr/>
          </p:nvSpPr>
          <p:spPr>
            <a:xfrm>
              <a:off x="233573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4;p54">
              <a:extLst>
                <a:ext uri="{FF2B5EF4-FFF2-40B4-BE49-F238E27FC236}">
                  <a16:creationId xmlns:a16="http://schemas.microsoft.com/office/drawing/2014/main" id="{5DE0217A-65AF-4943-9348-207B70107EEF}"/>
                </a:ext>
              </a:extLst>
            </p:cNvPr>
            <p:cNvSpPr txBox="1"/>
            <p:nvPr/>
          </p:nvSpPr>
          <p:spPr>
            <a:xfrm>
              <a:off x="2565826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2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550;p54">
              <a:extLst>
                <a:ext uri="{FF2B5EF4-FFF2-40B4-BE49-F238E27FC236}">
                  <a16:creationId xmlns:a16="http://schemas.microsoft.com/office/drawing/2014/main" id="{1D87BB1F-0CC6-2C44-81F0-3ECB3C65C5BC}"/>
                </a:ext>
              </a:extLst>
            </p:cNvPr>
            <p:cNvSpPr/>
            <p:nvPr/>
          </p:nvSpPr>
          <p:spPr>
            <a:xfrm>
              <a:off x="399845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4;p54">
              <a:extLst>
                <a:ext uri="{FF2B5EF4-FFF2-40B4-BE49-F238E27FC236}">
                  <a16:creationId xmlns:a16="http://schemas.microsoft.com/office/drawing/2014/main" id="{75781D2C-586B-E442-9C87-85D81067299E}"/>
                </a:ext>
              </a:extLst>
            </p:cNvPr>
            <p:cNvSpPr txBox="1"/>
            <p:nvPr/>
          </p:nvSpPr>
          <p:spPr>
            <a:xfrm>
              <a:off x="419155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3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550;p54">
              <a:extLst>
                <a:ext uri="{FF2B5EF4-FFF2-40B4-BE49-F238E27FC236}">
                  <a16:creationId xmlns:a16="http://schemas.microsoft.com/office/drawing/2014/main" id="{1855C2D7-909F-634C-8827-4071AFA856AA}"/>
                </a:ext>
              </a:extLst>
            </p:cNvPr>
            <p:cNvSpPr/>
            <p:nvPr/>
          </p:nvSpPr>
          <p:spPr>
            <a:xfrm>
              <a:off x="5661146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4;p54">
              <a:extLst>
                <a:ext uri="{FF2B5EF4-FFF2-40B4-BE49-F238E27FC236}">
                  <a16:creationId xmlns:a16="http://schemas.microsoft.com/office/drawing/2014/main" id="{B3FD07D6-B8A2-9A4C-B53B-C1A3B4234D9D}"/>
                </a:ext>
              </a:extLst>
            </p:cNvPr>
            <p:cNvSpPr txBox="1"/>
            <p:nvPr/>
          </p:nvSpPr>
          <p:spPr>
            <a:xfrm>
              <a:off x="587651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4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550;p54">
              <a:extLst>
                <a:ext uri="{FF2B5EF4-FFF2-40B4-BE49-F238E27FC236}">
                  <a16:creationId xmlns:a16="http://schemas.microsoft.com/office/drawing/2014/main" id="{542089E2-E64F-094F-9FA5-5DD5721C8582}"/>
                </a:ext>
              </a:extLst>
            </p:cNvPr>
            <p:cNvSpPr/>
            <p:nvPr/>
          </p:nvSpPr>
          <p:spPr>
            <a:xfrm>
              <a:off x="7323901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54;p54">
              <a:extLst>
                <a:ext uri="{FF2B5EF4-FFF2-40B4-BE49-F238E27FC236}">
                  <a16:creationId xmlns:a16="http://schemas.microsoft.com/office/drawing/2014/main" id="{388481D0-CC64-BD41-B48D-C6A441B43104}"/>
                </a:ext>
              </a:extLst>
            </p:cNvPr>
            <p:cNvSpPr txBox="1"/>
            <p:nvPr/>
          </p:nvSpPr>
          <p:spPr>
            <a:xfrm>
              <a:off x="7538114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5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550;p54">
              <a:extLst>
                <a:ext uri="{FF2B5EF4-FFF2-40B4-BE49-F238E27FC236}">
                  <a16:creationId xmlns:a16="http://schemas.microsoft.com/office/drawing/2014/main" id="{642552A8-9941-7A48-9CCB-B5C500138033}"/>
                </a:ext>
              </a:extLst>
            </p:cNvPr>
            <p:cNvSpPr/>
            <p:nvPr/>
          </p:nvSpPr>
          <p:spPr>
            <a:xfrm>
              <a:off x="209584" y="1072516"/>
              <a:ext cx="8754832" cy="11284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0;p54">
              <a:extLst>
                <a:ext uri="{FF2B5EF4-FFF2-40B4-BE49-F238E27FC236}">
                  <a16:creationId xmlns:a16="http://schemas.microsoft.com/office/drawing/2014/main" id="{2508EB59-E5AD-3F44-AFFE-9388E66593FF}"/>
                </a:ext>
              </a:extLst>
            </p:cNvPr>
            <p:cNvSpPr/>
            <p:nvPr/>
          </p:nvSpPr>
          <p:spPr>
            <a:xfrm>
              <a:off x="672983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54;p54">
              <a:extLst>
                <a:ext uri="{FF2B5EF4-FFF2-40B4-BE49-F238E27FC236}">
                  <a16:creationId xmlns:a16="http://schemas.microsoft.com/office/drawing/2014/main" id="{E74CFB47-AA4A-464A-8F82-0FEBD3BB5D55}"/>
                </a:ext>
              </a:extLst>
            </p:cNvPr>
            <p:cNvSpPr txBox="1"/>
            <p:nvPr/>
          </p:nvSpPr>
          <p:spPr>
            <a:xfrm rot="16200000">
              <a:off x="-128085" y="1460914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1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50;p54">
              <a:extLst>
                <a:ext uri="{FF2B5EF4-FFF2-40B4-BE49-F238E27FC236}">
                  <a16:creationId xmlns:a16="http://schemas.microsoft.com/office/drawing/2014/main" id="{22052143-7712-484B-9134-EADCC4DAF6E8}"/>
                </a:ext>
              </a:extLst>
            </p:cNvPr>
            <p:cNvSpPr/>
            <p:nvPr/>
          </p:nvSpPr>
          <p:spPr>
            <a:xfrm>
              <a:off x="233573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58" name="Google Shape;550;p54">
              <a:extLst>
                <a:ext uri="{FF2B5EF4-FFF2-40B4-BE49-F238E27FC236}">
                  <a16:creationId xmlns:a16="http://schemas.microsoft.com/office/drawing/2014/main" id="{1B058B9B-492C-CB41-9B4B-403B49409BEE}"/>
                </a:ext>
              </a:extLst>
            </p:cNvPr>
            <p:cNvSpPr/>
            <p:nvPr/>
          </p:nvSpPr>
          <p:spPr>
            <a:xfrm>
              <a:off x="399845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59" name="Google Shape;550;p54">
              <a:extLst>
                <a:ext uri="{FF2B5EF4-FFF2-40B4-BE49-F238E27FC236}">
                  <a16:creationId xmlns:a16="http://schemas.microsoft.com/office/drawing/2014/main" id="{34421D8E-238D-8647-B3D0-E6F84EB3AC0D}"/>
                </a:ext>
              </a:extLst>
            </p:cNvPr>
            <p:cNvSpPr/>
            <p:nvPr/>
          </p:nvSpPr>
          <p:spPr>
            <a:xfrm>
              <a:off x="5661146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0" name="Google Shape;550;p54">
              <a:extLst>
                <a:ext uri="{FF2B5EF4-FFF2-40B4-BE49-F238E27FC236}">
                  <a16:creationId xmlns:a16="http://schemas.microsoft.com/office/drawing/2014/main" id="{C93F06F2-343C-3949-84C6-D065FF0603B6}"/>
                </a:ext>
              </a:extLst>
            </p:cNvPr>
            <p:cNvSpPr/>
            <p:nvPr/>
          </p:nvSpPr>
          <p:spPr>
            <a:xfrm>
              <a:off x="7323901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1" name="Google Shape;550;p54">
              <a:extLst>
                <a:ext uri="{FF2B5EF4-FFF2-40B4-BE49-F238E27FC236}">
                  <a16:creationId xmlns:a16="http://schemas.microsoft.com/office/drawing/2014/main" id="{0A9C571A-42EA-1B43-988F-BBCE39FEEF60}"/>
                </a:ext>
              </a:extLst>
            </p:cNvPr>
            <p:cNvSpPr/>
            <p:nvPr/>
          </p:nvSpPr>
          <p:spPr>
            <a:xfrm>
              <a:off x="209584" y="2541651"/>
              <a:ext cx="8754832" cy="11284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50;p54">
              <a:extLst>
                <a:ext uri="{FF2B5EF4-FFF2-40B4-BE49-F238E27FC236}">
                  <a16:creationId xmlns:a16="http://schemas.microsoft.com/office/drawing/2014/main" id="{68C7F298-E9AB-1B44-9C73-6D73E9CC52E6}"/>
                </a:ext>
              </a:extLst>
            </p:cNvPr>
            <p:cNvSpPr/>
            <p:nvPr/>
          </p:nvSpPr>
          <p:spPr>
            <a:xfrm>
              <a:off x="672983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4;p54">
              <a:extLst>
                <a:ext uri="{FF2B5EF4-FFF2-40B4-BE49-F238E27FC236}">
                  <a16:creationId xmlns:a16="http://schemas.microsoft.com/office/drawing/2014/main" id="{0157F5D9-D582-624A-A48F-DA8D9DC813D2}"/>
                </a:ext>
              </a:extLst>
            </p:cNvPr>
            <p:cNvSpPr txBox="1"/>
            <p:nvPr/>
          </p:nvSpPr>
          <p:spPr>
            <a:xfrm rot="16200000">
              <a:off x="-128085" y="2930049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2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550;p54">
              <a:extLst>
                <a:ext uri="{FF2B5EF4-FFF2-40B4-BE49-F238E27FC236}">
                  <a16:creationId xmlns:a16="http://schemas.microsoft.com/office/drawing/2014/main" id="{5EFBDB51-7500-9540-B5BD-15176DC3E6DA}"/>
                </a:ext>
              </a:extLst>
            </p:cNvPr>
            <p:cNvSpPr/>
            <p:nvPr/>
          </p:nvSpPr>
          <p:spPr>
            <a:xfrm>
              <a:off x="233573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5" name="Google Shape;550;p54">
              <a:extLst>
                <a:ext uri="{FF2B5EF4-FFF2-40B4-BE49-F238E27FC236}">
                  <a16:creationId xmlns:a16="http://schemas.microsoft.com/office/drawing/2014/main" id="{9F797333-602A-5742-8109-AB13C259EB43}"/>
                </a:ext>
              </a:extLst>
            </p:cNvPr>
            <p:cNvSpPr/>
            <p:nvPr/>
          </p:nvSpPr>
          <p:spPr>
            <a:xfrm>
              <a:off x="399845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6" name="Google Shape;550;p54">
              <a:extLst>
                <a:ext uri="{FF2B5EF4-FFF2-40B4-BE49-F238E27FC236}">
                  <a16:creationId xmlns:a16="http://schemas.microsoft.com/office/drawing/2014/main" id="{08240348-0DA1-AB45-955C-BC276AED5AE8}"/>
                </a:ext>
              </a:extLst>
            </p:cNvPr>
            <p:cNvSpPr/>
            <p:nvPr/>
          </p:nvSpPr>
          <p:spPr>
            <a:xfrm>
              <a:off x="5661146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7" name="Google Shape;550;p54">
              <a:extLst>
                <a:ext uri="{FF2B5EF4-FFF2-40B4-BE49-F238E27FC236}">
                  <a16:creationId xmlns:a16="http://schemas.microsoft.com/office/drawing/2014/main" id="{C91D6037-D850-C843-A42D-1AC6D53C9D8D}"/>
                </a:ext>
              </a:extLst>
            </p:cNvPr>
            <p:cNvSpPr/>
            <p:nvPr/>
          </p:nvSpPr>
          <p:spPr>
            <a:xfrm>
              <a:off x="7323901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8BF1B-A4DD-6F49-8358-D7E67604A0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5" name="Google Shape;63;p10">
            <a:extLst>
              <a:ext uri="{FF2B5EF4-FFF2-40B4-BE49-F238E27FC236}">
                <a16:creationId xmlns:a16="http://schemas.microsoft.com/office/drawing/2014/main" id="{D6A60C2F-709B-D64F-8334-EA9622FD0C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5956"/>
          <a:stretch/>
        </p:blipFill>
        <p:spPr>
          <a:xfrm rot="10800000">
            <a:off x="-1" y="0"/>
            <a:ext cx="9144003" cy="2123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C7F8DA-5391-5E40-84BA-5DE942681EA5}"/>
              </a:ext>
            </a:extLst>
          </p:cNvPr>
          <p:cNvSpPr/>
          <p:nvPr/>
        </p:nvSpPr>
        <p:spPr>
          <a:xfrm>
            <a:off x="265042" y="566747"/>
            <a:ext cx="907572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ts val="440"/>
            </a:pPr>
            <a:r>
              <a:rPr lang="en-GB" sz="1700" b="1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Agile Communications Activities Plan© | </a:t>
            </a:r>
            <a:r>
              <a:rPr lang="en-GB" sz="1700" b="1" dirty="0">
                <a:latin typeface="Montserrat" pitchFamily="2" charset="77"/>
                <a:ea typeface="Montserrat ExtraLight"/>
                <a:cs typeface="Montserrat ExtraLight"/>
                <a:sym typeface="Montserrat ExtraLight"/>
              </a:rPr>
              <a:t>Sprint 2</a:t>
            </a:r>
            <a:endParaRPr lang="en-GB" sz="17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indent="0">
              <a:lnSpc>
                <a:spcPct val="105000"/>
              </a:lnSpc>
              <a:buSzPts val="440"/>
              <a:buFont typeface="Montserrat Light"/>
              <a:buNone/>
            </a:pPr>
            <a:endParaRPr lang="en-GB" sz="1700" b="1" dirty="0">
              <a:latin typeface="Montserrat" pitchFamily="2" charset="77"/>
              <a:ea typeface="Montserrat ExtraLight"/>
              <a:cs typeface="Montserrat ExtraLight"/>
              <a:sym typeface="Montserrat ExtraLight"/>
            </a:endParaRPr>
          </a:p>
          <a:p>
            <a:pPr marL="0" indent="0">
              <a:lnSpc>
                <a:spcPct val="105000"/>
              </a:lnSpc>
              <a:buSzPts val="440"/>
              <a:buFont typeface="Montserrat Light"/>
              <a:buNone/>
            </a:pPr>
            <a:endParaRPr lang="en-GB" sz="17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EED13FD-51B5-5946-8D60-020A93C447E1}"/>
              </a:ext>
            </a:extLst>
          </p:cNvPr>
          <p:cNvSpPr txBox="1"/>
          <p:nvPr/>
        </p:nvSpPr>
        <p:spPr>
          <a:xfrm>
            <a:off x="2335671" y="1066257"/>
            <a:ext cx="16272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Leadership Team Stand up</a:t>
            </a:r>
            <a:r>
              <a:rPr lang="en-US" sz="1000" baseline="30000" dirty="0">
                <a:latin typeface="Montserrat" pitchFamily="2" charset="77"/>
              </a:rPr>
              <a:t>1</a:t>
            </a:r>
            <a:r>
              <a:rPr lang="en-US" sz="1000" dirty="0">
                <a:latin typeface="Montserrat" pitchFamily="2" charset="77"/>
              </a:rPr>
              <a:t> with colleagues going thro’ the transformation (I, C, A)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6490636-D93B-D14E-BD82-B594C781468E}"/>
              </a:ext>
            </a:extLst>
          </p:cNvPr>
          <p:cNvSpPr txBox="1"/>
          <p:nvPr/>
        </p:nvSpPr>
        <p:spPr>
          <a:xfrm>
            <a:off x="5657755" y="2557348"/>
            <a:ext cx="1625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Lunch &amp; Learn/Lean Coffee</a:t>
            </a:r>
            <a:r>
              <a:rPr lang="en-US" sz="1000" baseline="30000" dirty="0">
                <a:latin typeface="Montserrat" pitchFamily="2" charset="77"/>
              </a:rPr>
              <a:t>4</a:t>
            </a:r>
            <a:endParaRPr lang="en-US" sz="1000" dirty="0">
              <a:latin typeface="Montserrat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4D67D-8B7B-3443-807A-B6C2E980EB72}"/>
              </a:ext>
            </a:extLst>
          </p:cNvPr>
          <p:cNvGrpSpPr/>
          <p:nvPr/>
        </p:nvGrpSpPr>
        <p:grpSpPr>
          <a:xfrm>
            <a:off x="193775" y="3766581"/>
            <a:ext cx="8756449" cy="938719"/>
            <a:chOff x="193775" y="3766581"/>
            <a:chExt cx="8756449" cy="938719"/>
          </a:xfrm>
        </p:grpSpPr>
        <p:sp>
          <p:nvSpPr>
            <p:cNvPr id="70" name="Google Shape;550;p54">
              <a:extLst>
                <a:ext uri="{FF2B5EF4-FFF2-40B4-BE49-F238E27FC236}">
                  <a16:creationId xmlns:a16="http://schemas.microsoft.com/office/drawing/2014/main" id="{53F18C4F-1B1B-1C47-B7A9-BC46DC533745}"/>
                </a:ext>
              </a:extLst>
            </p:cNvPr>
            <p:cNvSpPr/>
            <p:nvPr/>
          </p:nvSpPr>
          <p:spPr>
            <a:xfrm>
              <a:off x="193775" y="3790451"/>
              <a:ext cx="8756449" cy="84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CB193F7-F15F-9843-83CD-A7D94C662C67}"/>
                </a:ext>
              </a:extLst>
            </p:cNvPr>
            <p:cNvSpPr txBox="1"/>
            <p:nvPr/>
          </p:nvSpPr>
          <p:spPr>
            <a:xfrm>
              <a:off x="265043" y="3766581"/>
              <a:ext cx="3952927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KEY: </a:t>
              </a:r>
              <a:r>
                <a:rPr lang="en-US" sz="1000" dirty="0">
                  <a:latin typeface="Montserrat" pitchFamily="2" charset="77"/>
                </a:rPr>
                <a:t>Assign a theme to all comms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(I) Inform </a:t>
              </a:r>
              <a:r>
                <a:rPr lang="en-US" sz="800" dirty="0">
                  <a:latin typeface="Montserrat ExtraLight" pitchFamily="2" charset="77"/>
                </a:rPr>
                <a:t>	Important information or actions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(L) Learn   </a:t>
              </a:r>
              <a:r>
                <a:rPr lang="en-US" sz="800" dirty="0">
                  <a:latin typeface="Montserrat ExtraLight" pitchFamily="2" charset="77"/>
                </a:rPr>
                <a:t>	Learn &amp; knowledge share, L&amp;L, Lean Coffees </a:t>
              </a:r>
              <a:r>
                <a:rPr lang="en-US" sz="800" dirty="0" err="1">
                  <a:latin typeface="Montserrat ExtraLight" pitchFamily="2" charset="77"/>
                </a:rPr>
                <a:t>etc</a:t>
              </a:r>
              <a:endParaRPr lang="en-US" sz="800" dirty="0">
                <a:latin typeface="Montserrat ExtraLight" pitchFamily="2" charset="77"/>
              </a:endParaRPr>
            </a:p>
            <a:p>
              <a:r>
                <a:rPr lang="en-US" sz="800" b="1" dirty="0">
                  <a:latin typeface="Montserrat ExtraLight" pitchFamily="2" charset="77"/>
                </a:rPr>
                <a:t>(C) Culture  </a:t>
              </a:r>
              <a:r>
                <a:rPr lang="en-US" sz="800" dirty="0">
                  <a:latin typeface="Montserrat ExtraLight" pitchFamily="2" charset="77"/>
                </a:rPr>
                <a:t>	Influence culture and hearts &amp; minds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(A) Action </a:t>
              </a:r>
              <a:r>
                <a:rPr lang="en-US" sz="800" dirty="0">
                  <a:latin typeface="Montserrat ExtraLight" pitchFamily="2" charset="77"/>
                </a:rPr>
                <a:t>	Drive actions and </a:t>
              </a:r>
              <a:r>
                <a:rPr lang="en-US" sz="800" dirty="0" err="1">
                  <a:latin typeface="Montserrat ExtraLight" pitchFamily="2" charset="77"/>
                </a:rPr>
                <a:t>behaviour</a:t>
              </a:r>
              <a:r>
                <a:rPr lang="en-US" sz="800" dirty="0">
                  <a:latin typeface="Montserrat ExtraLight" pitchFamily="2" charset="77"/>
                </a:rPr>
                <a:t> changes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17FBCF9-71A4-B94F-AA3F-8569E86C646F}"/>
                </a:ext>
              </a:extLst>
            </p:cNvPr>
            <p:cNvSpPr txBox="1"/>
            <p:nvPr/>
          </p:nvSpPr>
          <p:spPr>
            <a:xfrm>
              <a:off x="4013422" y="3766581"/>
              <a:ext cx="493571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Examples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Update on the Agile Transformation; Next steps/Key focus, Q&amp;A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New go-to place for all things Agile; info &amp; support, Q&amp;As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Ways of Working/success/themed stories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latin typeface="Montserrat" pitchFamily="2" charset="77"/>
                </a:rPr>
                <a:t>Learning &amp; knowledge sharing session</a:t>
              </a:r>
            </a:p>
            <a:p>
              <a:pPr marL="228600" indent="-228600">
                <a:buFont typeface="+mj-lt"/>
                <a:buAutoNum type="arabicPeriod"/>
              </a:pPr>
              <a:endParaRPr lang="en-US" sz="800" dirty="0">
                <a:latin typeface="Montserrat" pitchFamily="2" charset="77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22E7DB6-5DF9-D94A-A44B-D2E5ACAE4F42}"/>
                </a:ext>
              </a:extLst>
            </p:cNvPr>
            <p:cNvCxnSpPr/>
            <p:nvPr/>
          </p:nvCxnSpPr>
          <p:spPr>
            <a:xfrm>
              <a:off x="3864082" y="3892990"/>
              <a:ext cx="0" cy="6518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9EC07A-672B-99D4-247F-2E960D3D0383}"/>
              </a:ext>
            </a:extLst>
          </p:cNvPr>
          <p:cNvSpPr txBox="1"/>
          <p:nvPr/>
        </p:nvSpPr>
        <p:spPr>
          <a:xfrm>
            <a:off x="4008046" y="2566020"/>
            <a:ext cx="1651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Story</a:t>
            </a:r>
            <a:r>
              <a:rPr lang="en-US" sz="1000" baseline="30000" dirty="0">
                <a:latin typeface="Montserrat" pitchFamily="2" charset="77"/>
              </a:rPr>
              <a:t>3 </a:t>
            </a:r>
            <a:r>
              <a:rPr lang="en-US" sz="1000" dirty="0">
                <a:latin typeface="Montserrat" pitchFamily="2" charset="77"/>
              </a:rPr>
              <a:t>(L, C, A)</a:t>
            </a:r>
            <a:endParaRPr lang="en-US" sz="1000" baseline="30000" dirty="0">
              <a:latin typeface="Montserrat" pitchFamily="2" charset="77"/>
            </a:endParaRPr>
          </a:p>
        </p:txBody>
      </p:sp>
      <p:pic>
        <p:nvPicPr>
          <p:cNvPr id="10" name="Google Shape;678;p99">
            <a:extLst>
              <a:ext uri="{FF2B5EF4-FFF2-40B4-BE49-F238E27FC236}">
                <a16:creationId xmlns:a16="http://schemas.microsoft.com/office/drawing/2014/main" id="{3C2AF50A-EAEC-E4F1-CE3D-516585DF9C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5199" y="172240"/>
            <a:ext cx="497795" cy="70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7F9E89-2DFD-83D7-0FDD-0D1469AABE85}"/>
              </a:ext>
            </a:extLst>
          </p:cNvPr>
          <p:cNvSpPr txBox="1"/>
          <p:nvPr/>
        </p:nvSpPr>
        <p:spPr>
          <a:xfrm>
            <a:off x="4009864" y="1065149"/>
            <a:ext cx="162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Launch of dedicated website</a:t>
            </a:r>
            <a:r>
              <a:rPr lang="en-US" sz="1000" baseline="30000" dirty="0">
                <a:latin typeface="Montserrat" pitchFamily="2" charset="77"/>
              </a:rPr>
              <a:t>2</a:t>
            </a:r>
            <a:r>
              <a:rPr lang="en-US" sz="1000" dirty="0">
                <a:latin typeface="Montserrat" pitchFamily="2" charset="77"/>
              </a:rPr>
              <a:t> (L) </a:t>
            </a:r>
          </a:p>
        </p:txBody>
      </p:sp>
    </p:spTree>
    <p:extLst>
      <p:ext uri="{BB962C8B-B14F-4D97-AF65-F5344CB8AC3E}">
        <p14:creationId xmlns:p14="http://schemas.microsoft.com/office/powerpoint/2010/main" val="2532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3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20D26B1-C25A-2549-AACE-94C7899B3F40}"/>
              </a:ext>
            </a:extLst>
          </p:cNvPr>
          <p:cNvGrpSpPr/>
          <p:nvPr/>
        </p:nvGrpSpPr>
        <p:grpSpPr>
          <a:xfrm>
            <a:off x="209584" y="1051002"/>
            <a:ext cx="8755916" cy="2622417"/>
            <a:chOff x="209584" y="1051002"/>
            <a:chExt cx="8755916" cy="2622417"/>
          </a:xfrm>
        </p:grpSpPr>
        <p:sp>
          <p:nvSpPr>
            <p:cNvPr id="43" name="Google Shape;550;p54">
              <a:extLst>
                <a:ext uri="{FF2B5EF4-FFF2-40B4-BE49-F238E27FC236}">
                  <a16:creationId xmlns:a16="http://schemas.microsoft.com/office/drawing/2014/main" id="{57433B44-FE13-B244-B10E-6DB810039E9F}"/>
                </a:ext>
              </a:extLst>
            </p:cNvPr>
            <p:cNvSpPr/>
            <p:nvPr/>
          </p:nvSpPr>
          <p:spPr>
            <a:xfrm>
              <a:off x="209584" y="2237583"/>
              <a:ext cx="8755200" cy="27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54">
              <a:extLst>
                <a:ext uri="{FF2B5EF4-FFF2-40B4-BE49-F238E27FC236}">
                  <a16:creationId xmlns:a16="http://schemas.microsoft.com/office/drawing/2014/main" id="{4EC94ABA-BFC6-C54C-94C1-C2128F3636A7}"/>
                </a:ext>
              </a:extLst>
            </p:cNvPr>
            <p:cNvSpPr/>
            <p:nvPr/>
          </p:nvSpPr>
          <p:spPr>
            <a:xfrm>
              <a:off x="672983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4;p54">
              <a:extLst>
                <a:ext uri="{FF2B5EF4-FFF2-40B4-BE49-F238E27FC236}">
                  <a16:creationId xmlns:a16="http://schemas.microsoft.com/office/drawing/2014/main" id="{B12CEDF5-9772-FA42-9A57-C05486E9A131}"/>
                </a:ext>
              </a:extLst>
            </p:cNvPr>
            <p:cNvSpPr txBox="1"/>
            <p:nvPr/>
          </p:nvSpPr>
          <p:spPr>
            <a:xfrm>
              <a:off x="881102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1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550;p54">
              <a:extLst>
                <a:ext uri="{FF2B5EF4-FFF2-40B4-BE49-F238E27FC236}">
                  <a16:creationId xmlns:a16="http://schemas.microsoft.com/office/drawing/2014/main" id="{AE22315A-862A-4F4C-9FC3-71FD2FDEEAAE}"/>
                </a:ext>
              </a:extLst>
            </p:cNvPr>
            <p:cNvSpPr/>
            <p:nvPr/>
          </p:nvSpPr>
          <p:spPr>
            <a:xfrm>
              <a:off x="233573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4;p54">
              <a:extLst>
                <a:ext uri="{FF2B5EF4-FFF2-40B4-BE49-F238E27FC236}">
                  <a16:creationId xmlns:a16="http://schemas.microsoft.com/office/drawing/2014/main" id="{5DE0217A-65AF-4943-9348-207B70107EEF}"/>
                </a:ext>
              </a:extLst>
            </p:cNvPr>
            <p:cNvSpPr txBox="1"/>
            <p:nvPr/>
          </p:nvSpPr>
          <p:spPr>
            <a:xfrm>
              <a:off x="2565826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2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550;p54">
              <a:extLst>
                <a:ext uri="{FF2B5EF4-FFF2-40B4-BE49-F238E27FC236}">
                  <a16:creationId xmlns:a16="http://schemas.microsoft.com/office/drawing/2014/main" id="{1D87BB1F-0CC6-2C44-81F0-3ECB3C65C5BC}"/>
                </a:ext>
              </a:extLst>
            </p:cNvPr>
            <p:cNvSpPr/>
            <p:nvPr/>
          </p:nvSpPr>
          <p:spPr>
            <a:xfrm>
              <a:off x="3998458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4;p54">
              <a:extLst>
                <a:ext uri="{FF2B5EF4-FFF2-40B4-BE49-F238E27FC236}">
                  <a16:creationId xmlns:a16="http://schemas.microsoft.com/office/drawing/2014/main" id="{75781D2C-586B-E442-9C87-85D81067299E}"/>
                </a:ext>
              </a:extLst>
            </p:cNvPr>
            <p:cNvSpPr txBox="1"/>
            <p:nvPr/>
          </p:nvSpPr>
          <p:spPr>
            <a:xfrm>
              <a:off x="419155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3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550;p54">
              <a:extLst>
                <a:ext uri="{FF2B5EF4-FFF2-40B4-BE49-F238E27FC236}">
                  <a16:creationId xmlns:a16="http://schemas.microsoft.com/office/drawing/2014/main" id="{1855C2D7-909F-634C-8827-4071AFA856AA}"/>
                </a:ext>
              </a:extLst>
            </p:cNvPr>
            <p:cNvSpPr/>
            <p:nvPr/>
          </p:nvSpPr>
          <p:spPr>
            <a:xfrm>
              <a:off x="5661146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4;p54">
              <a:extLst>
                <a:ext uri="{FF2B5EF4-FFF2-40B4-BE49-F238E27FC236}">
                  <a16:creationId xmlns:a16="http://schemas.microsoft.com/office/drawing/2014/main" id="{B3FD07D6-B8A2-9A4C-B53B-C1A3B4234D9D}"/>
                </a:ext>
              </a:extLst>
            </p:cNvPr>
            <p:cNvSpPr txBox="1"/>
            <p:nvPr/>
          </p:nvSpPr>
          <p:spPr>
            <a:xfrm>
              <a:off x="5876510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4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550;p54">
              <a:extLst>
                <a:ext uri="{FF2B5EF4-FFF2-40B4-BE49-F238E27FC236}">
                  <a16:creationId xmlns:a16="http://schemas.microsoft.com/office/drawing/2014/main" id="{542089E2-E64F-094F-9FA5-5DD5721C8582}"/>
                </a:ext>
              </a:extLst>
            </p:cNvPr>
            <p:cNvSpPr/>
            <p:nvPr/>
          </p:nvSpPr>
          <p:spPr>
            <a:xfrm>
              <a:off x="7323901" y="2236890"/>
              <a:ext cx="1641599" cy="27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54;p54">
              <a:extLst>
                <a:ext uri="{FF2B5EF4-FFF2-40B4-BE49-F238E27FC236}">
                  <a16:creationId xmlns:a16="http://schemas.microsoft.com/office/drawing/2014/main" id="{388481D0-CC64-BD41-B48D-C6A441B43104}"/>
                </a:ext>
              </a:extLst>
            </p:cNvPr>
            <p:cNvSpPr txBox="1"/>
            <p:nvPr/>
          </p:nvSpPr>
          <p:spPr>
            <a:xfrm>
              <a:off x="7538114" y="2276027"/>
              <a:ext cx="1190553" cy="16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DAY 5</a:t>
              </a:r>
              <a:endParaRPr sz="12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550;p54">
              <a:extLst>
                <a:ext uri="{FF2B5EF4-FFF2-40B4-BE49-F238E27FC236}">
                  <a16:creationId xmlns:a16="http://schemas.microsoft.com/office/drawing/2014/main" id="{642552A8-9941-7A48-9CCB-B5C500138033}"/>
                </a:ext>
              </a:extLst>
            </p:cNvPr>
            <p:cNvSpPr/>
            <p:nvPr/>
          </p:nvSpPr>
          <p:spPr>
            <a:xfrm>
              <a:off x="209584" y="1072516"/>
              <a:ext cx="8754832" cy="11284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0;p54">
              <a:extLst>
                <a:ext uri="{FF2B5EF4-FFF2-40B4-BE49-F238E27FC236}">
                  <a16:creationId xmlns:a16="http://schemas.microsoft.com/office/drawing/2014/main" id="{2508EB59-E5AD-3F44-AFFE-9388E66593FF}"/>
                </a:ext>
              </a:extLst>
            </p:cNvPr>
            <p:cNvSpPr/>
            <p:nvPr/>
          </p:nvSpPr>
          <p:spPr>
            <a:xfrm>
              <a:off x="672983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54;p54">
              <a:extLst>
                <a:ext uri="{FF2B5EF4-FFF2-40B4-BE49-F238E27FC236}">
                  <a16:creationId xmlns:a16="http://schemas.microsoft.com/office/drawing/2014/main" id="{E74CFB47-AA4A-464A-8F82-0FEBD3BB5D55}"/>
                </a:ext>
              </a:extLst>
            </p:cNvPr>
            <p:cNvSpPr txBox="1"/>
            <p:nvPr/>
          </p:nvSpPr>
          <p:spPr>
            <a:xfrm rot="16200000">
              <a:off x="-128085" y="1460914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1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50;p54">
              <a:extLst>
                <a:ext uri="{FF2B5EF4-FFF2-40B4-BE49-F238E27FC236}">
                  <a16:creationId xmlns:a16="http://schemas.microsoft.com/office/drawing/2014/main" id="{22052143-7712-484B-9134-EADCC4DAF6E8}"/>
                </a:ext>
              </a:extLst>
            </p:cNvPr>
            <p:cNvSpPr/>
            <p:nvPr/>
          </p:nvSpPr>
          <p:spPr>
            <a:xfrm>
              <a:off x="233573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58" name="Google Shape;550;p54">
              <a:extLst>
                <a:ext uri="{FF2B5EF4-FFF2-40B4-BE49-F238E27FC236}">
                  <a16:creationId xmlns:a16="http://schemas.microsoft.com/office/drawing/2014/main" id="{1B058B9B-492C-CB41-9B4B-403B49409BEE}"/>
                </a:ext>
              </a:extLst>
            </p:cNvPr>
            <p:cNvSpPr/>
            <p:nvPr/>
          </p:nvSpPr>
          <p:spPr>
            <a:xfrm>
              <a:off x="3998458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59" name="Google Shape;550;p54">
              <a:extLst>
                <a:ext uri="{FF2B5EF4-FFF2-40B4-BE49-F238E27FC236}">
                  <a16:creationId xmlns:a16="http://schemas.microsoft.com/office/drawing/2014/main" id="{34421D8E-238D-8647-B3D0-E6F84EB3AC0D}"/>
                </a:ext>
              </a:extLst>
            </p:cNvPr>
            <p:cNvSpPr/>
            <p:nvPr/>
          </p:nvSpPr>
          <p:spPr>
            <a:xfrm>
              <a:off x="5661146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0" name="Google Shape;550;p54">
              <a:extLst>
                <a:ext uri="{FF2B5EF4-FFF2-40B4-BE49-F238E27FC236}">
                  <a16:creationId xmlns:a16="http://schemas.microsoft.com/office/drawing/2014/main" id="{C93F06F2-343C-3949-84C6-D065FF0603B6}"/>
                </a:ext>
              </a:extLst>
            </p:cNvPr>
            <p:cNvSpPr/>
            <p:nvPr/>
          </p:nvSpPr>
          <p:spPr>
            <a:xfrm>
              <a:off x="7323901" y="1072515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1" name="Google Shape;550;p54">
              <a:extLst>
                <a:ext uri="{FF2B5EF4-FFF2-40B4-BE49-F238E27FC236}">
                  <a16:creationId xmlns:a16="http://schemas.microsoft.com/office/drawing/2014/main" id="{0A9C571A-42EA-1B43-988F-BBCE39FEEF60}"/>
                </a:ext>
              </a:extLst>
            </p:cNvPr>
            <p:cNvSpPr/>
            <p:nvPr/>
          </p:nvSpPr>
          <p:spPr>
            <a:xfrm>
              <a:off x="209584" y="2541651"/>
              <a:ext cx="8754832" cy="11284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50;p54">
              <a:extLst>
                <a:ext uri="{FF2B5EF4-FFF2-40B4-BE49-F238E27FC236}">
                  <a16:creationId xmlns:a16="http://schemas.microsoft.com/office/drawing/2014/main" id="{68C7F298-E9AB-1B44-9C73-6D73E9CC52E6}"/>
                </a:ext>
              </a:extLst>
            </p:cNvPr>
            <p:cNvSpPr/>
            <p:nvPr/>
          </p:nvSpPr>
          <p:spPr>
            <a:xfrm>
              <a:off x="672983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4;p54">
              <a:extLst>
                <a:ext uri="{FF2B5EF4-FFF2-40B4-BE49-F238E27FC236}">
                  <a16:creationId xmlns:a16="http://schemas.microsoft.com/office/drawing/2014/main" id="{0157F5D9-D582-624A-A48F-DA8D9DC813D2}"/>
                </a:ext>
              </a:extLst>
            </p:cNvPr>
            <p:cNvSpPr txBox="1"/>
            <p:nvPr/>
          </p:nvSpPr>
          <p:spPr>
            <a:xfrm rot="16200000">
              <a:off x="-128085" y="2930049"/>
              <a:ext cx="1153282" cy="33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GB" sz="1800" dirty="0">
                  <a:solidFill>
                    <a:schemeClr val="bg1"/>
                  </a:solidFill>
                  <a:latin typeface="Montserrat" pitchFamily="2" charset="77"/>
                  <a:ea typeface="Roboto"/>
                  <a:cs typeface="Roboto"/>
                  <a:sym typeface="Roboto"/>
                </a:rPr>
                <a:t>Week 2</a:t>
              </a:r>
              <a:endParaRPr sz="1800" dirty="0">
                <a:solidFill>
                  <a:schemeClr val="bg1"/>
                </a:solidFill>
                <a:latin typeface="Montserrat" pitchFamily="2" charset="77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550;p54">
              <a:extLst>
                <a:ext uri="{FF2B5EF4-FFF2-40B4-BE49-F238E27FC236}">
                  <a16:creationId xmlns:a16="http://schemas.microsoft.com/office/drawing/2014/main" id="{5EFBDB51-7500-9540-B5BD-15176DC3E6DA}"/>
                </a:ext>
              </a:extLst>
            </p:cNvPr>
            <p:cNvSpPr/>
            <p:nvPr/>
          </p:nvSpPr>
          <p:spPr>
            <a:xfrm>
              <a:off x="233573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5" name="Google Shape;550;p54">
              <a:extLst>
                <a:ext uri="{FF2B5EF4-FFF2-40B4-BE49-F238E27FC236}">
                  <a16:creationId xmlns:a16="http://schemas.microsoft.com/office/drawing/2014/main" id="{9F797333-602A-5742-8109-AB13C259EB43}"/>
                </a:ext>
              </a:extLst>
            </p:cNvPr>
            <p:cNvSpPr/>
            <p:nvPr/>
          </p:nvSpPr>
          <p:spPr>
            <a:xfrm>
              <a:off x="3998458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6" name="Google Shape;550;p54">
              <a:extLst>
                <a:ext uri="{FF2B5EF4-FFF2-40B4-BE49-F238E27FC236}">
                  <a16:creationId xmlns:a16="http://schemas.microsoft.com/office/drawing/2014/main" id="{08240348-0DA1-AB45-955C-BC276AED5AE8}"/>
                </a:ext>
              </a:extLst>
            </p:cNvPr>
            <p:cNvSpPr/>
            <p:nvPr/>
          </p:nvSpPr>
          <p:spPr>
            <a:xfrm>
              <a:off x="5661146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  <p:sp>
          <p:nvSpPr>
            <p:cNvPr id="67" name="Google Shape;550;p54">
              <a:extLst>
                <a:ext uri="{FF2B5EF4-FFF2-40B4-BE49-F238E27FC236}">
                  <a16:creationId xmlns:a16="http://schemas.microsoft.com/office/drawing/2014/main" id="{C91D6037-D850-C843-A42D-1AC6D53C9D8D}"/>
                </a:ext>
              </a:extLst>
            </p:cNvPr>
            <p:cNvSpPr/>
            <p:nvPr/>
          </p:nvSpPr>
          <p:spPr>
            <a:xfrm>
              <a:off x="7323901" y="2541650"/>
              <a:ext cx="1640514" cy="11284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/>
                <a:t> </a:t>
              </a:r>
              <a:endParaRPr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8BF1B-A4DD-6F49-8358-D7E67604A0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5" name="Google Shape;63;p10">
            <a:extLst>
              <a:ext uri="{FF2B5EF4-FFF2-40B4-BE49-F238E27FC236}">
                <a16:creationId xmlns:a16="http://schemas.microsoft.com/office/drawing/2014/main" id="{D6A60C2F-709B-D64F-8334-EA9622FD0C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5956"/>
          <a:stretch/>
        </p:blipFill>
        <p:spPr>
          <a:xfrm rot="10800000">
            <a:off x="-1" y="0"/>
            <a:ext cx="9144003" cy="2123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C7F8DA-5391-5E40-84BA-5DE942681EA5}"/>
              </a:ext>
            </a:extLst>
          </p:cNvPr>
          <p:cNvSpPr/>
          <p:nvPr/>
        </p:nvSpPr>
        <p:spPr>
          <a:xfrm>
            <a:off x="265042" y="566747"/>
            <a:ext cx="9075727" cy="626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ts val="440"/>
            </a:pPr>
            <a:r>
              <a:rPr lang="en-GB" sz="1700" b="1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Agile Communications Activities Plan© | </a:t>
            </a:r>
            <a:r>
              <a:rPr lang="en-GB" sz="1700" b="1" dirty="0">
                <a:latin typeface="Montserrat" pitchFamily="2" charset="77"/>
                <a:ea typeface="Montserrat ExtraLight"/>
                <a:cs typeface="Montserrat ExtraLight"/>
                <a:sym typeface="Montserrat ExtraLight"/>
              </a:rPr>
              <a:t>Sprint 3</a:t>
            </a:r>
          </a:p>
          <a:p>
            <a:pPr marL="0" indent="0">
              <a:lnSpc>
                <a:spcPct val="105000"/>
              </a:lnSpc>
              <a:buSzPts val="440"/>
              <a:buFont typeface="Montserrat Light"/>
              <a:buNone/>
            </a:pPr>
            <a:endParaRPr lang="en-GB" sz="17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EF553B3-0D50-AD48-B034-6B024E997CA6}"/>
              </a:ext>
            </a:extLst>
          </p:cNvPr>
          <p:cNvSpPr txBox="1"/>
          <p:nvPr/>
        </p:nvSpPr>
        <p:spPr>
          <a:xfrm>
            <a:off x="671297" y="1066257"/>
            <a:ext cx="165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Colleague interview</a:t>
            </a:r>
            <a:r>
              <a:rPr lang="en-US" sz="1000" baseline="30000" dirty="0">
                <a:latin typeface="Montserrat" pitchFamily="2" charset="77"/>
              </a:rPr>
              <a:t>1</a:t>
            </a:r>
            <a:r>
              <a:rPr lang="en-US" sz="1000" dirty="0">
                <a:latin typeface="Montserrat" pitchFamily="2" charset="77"/>
              </a:rPr>
              <a:t> (C)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D1E1B8A-CF95-0746-8C17-C5879EEF0DB2}"/>
              </a:ext>
            </a:extLst>
          </p:cNvPr>
          <p:cNvSpPr txBox="1"/>
          <p:nvPr/>
        </p:nvSpPr>
        <p:spPr>
          <a:xfrm>
            <a:off x="2335738" y="2548083"/>
            <a:ext cx="1640514" cy="1010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latin typeface="Montserrat" pitchFamily="2" charset="77"/>
              </a:rPr>
              <a:t>Executive/Sponsor Checkpoint</a:t>
            </a:r>
            <a:r>
              <a:rPr lang="en-US" sz="1000" baseline="30000" dirty="0">
                <a:latin typeface="Montserrat" pitchFamily="2" charset="77"/>
              </a:rPr>
              <a:t>4</a:t>
            </a:r>
            <a:r>
              <a:rPr lang="en-US" sz="1000" dirty="0">
                <a:latin typeface="Montserrat" pitchFamily="2" charset="77"/>
              </a:rPr>
              <a:t> (C, A)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6490636-D93B-D14E-BD82-B594C781468E}"/>
              </a:ext>
            </a:extLst>
          </p:cNvPr>
          <p:cNvSpPr txBox="1"/>
          <p:nvPr/>
        </p:nvSpPr>
        <p:spPr>
          <a:xfrm>
            <a:off x="5657755" y="2557348"/>
            <a:ext cx="1625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Lunch &amp; Learn/Lean Coffee</a:t>
            </a:r>
            <a:r>
              <a:rPr lang="en-US" sz="1000" baseline="30000" dirty="0">
                <a:latin typeface="Montserrat" pitchFamily="2" charset="77"/>
              </a:rPr>
              <a:t>5</a:t>
            </a:r>
            <a:endParaRPr lang="en-US" sz="1000" dirty="0">
              <a:latin typeface="Montserrat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4D67D-8B7B-3443-807A-B6C2E980EB72}"/>
              </a:ext>
            </a:extLst>
          </p:cNvPr>
          <p:cNvGrpSpPr/>
          <p:nvPr/>
        </p:nvGrpSpPr>
        <p:grpSpPr>
          <a:xfrm>
            <a:off x="193775" y="3766581"/>
            <a:ext cx="8770640" cy="969496"/>
            <a:chOff x="193775" y="3766581"/>
            <a:chExt cx="8770640" cy="969496"/>
          </a:xfrm>
        </p:grpSpPr>
        <p:sp>
          <p:nvSpPr>
            <p:cNvPr id="70" name="Google Shape;550;p54">
              <a:extLst>
                <a:ext uri="{FF2B5EF4-FFF2-40B4-BE49-F238E27FC236}">
                  <a16:creationId xmlns:a16="http://schemas.microsoft.com/office/drawing/2014/main" id="{53F18C4F-1B1B-1C47-B7A9-BC46DC533745}"/>
                </a:ext>
              </a:extLst>
            </p:cNvPr>
            <p:cNvSpPr/>
            <p:nvPr/>
          </p:nvSpPr>
          <p:spPr>
            <a:xfrm>
              <a:off x="193775" y="3790451"/>
              <a:ext cx="8756449" cy="8944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CB193F7-F15F-9843-83CD-A7D94C662C67}"/>
                </a:ext>
              </a:extLst>
            </p:cNvPr>
            <p:cNvSpPr txBox="1"/>
            <p:nvPr/>
          </p:nvSpPr>
          <p:spPr>
            <a:xfrm>
              <a:off x="265043" y="3766581"/>
              <a:ext cx="3952927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KEY: </a:t>
              </a:r>
              <a:r>
                <a:rPr lang="en-US" sz="1000" dirty="0">
                  <a:latin typeface="Montserrat" pitchFamily="2" charset="77"/>
                </a:rPr>
                <a:t>Assign a theme to all comms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(I) Inform </a:t>
              </a:r>
              <a:r>
                <a:rPr lang="en-US" sz="800" dirty="0">
                  <a:latin typeface="Montserrat ExtraLight" pitchFamily="2" charset="77"/>
                </a:rPr>
                <a:t>	Important information or actions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(L) Learn   </a:t>
              </a:r>
              <a:r>
                <a:rPr lang="en-US" sz="800" dirty="0">
                  <a:latin typeface="Montserrat ExtraLight" pitchFamily="2" charset="77"/>
                </a:rPr>
                <a:t>	Learn &amp; knowledge share, L&amp;L, Lean Coffees </a:t>
              </a:r>
              <a:r>
                <a:rPr lang="en-US" sz="800" dirty="0" err="1">
                  <a:latin typeface="Montserrat ExtraLight" pitchFamily="2" charset="77"/>
                </a:rPr>
                <a:t>etc</a:t>
              </a:r>
              <a:endParaRPr lang="en-US" sz="800" dirty="0">
                <a:latin typeface="Montserrat ExtraLight" pitchFamily="2" charset="77"/>
              </a:endParaRPr>
            </a:p>
            <a:p>
              <a:r>
                <a:rPr lang="en-US" sz="800" b="1" dirty="0">
                  <a:latin typeface="Montserrat ExtraLight" pitchFamily="2" charset="77"/>
                </a:rPr>
                <a:t>(C) Culture  </a:t>
              </a:r>
              <a:r>
                <a:rPr lang="en-US" sz="800" dirty="0">
                  <a:latin typeface="Montserrat ExtraLight" pitchFamily="2" charset="77"/>
                </a:rPr>
                <a:t>	Influence culture and hearts &amp; minds</a:t>
              </a:r>
            </a:p>
            <a:p>
              <a:r>
                <a:rPr lang="en-US" sz="800" b="1" dirty="0">
                  <a:latin typeface="Montserrat ExtraLight" pitchFamily="2" charset="77"/>
                </a:rPr>
                <a:t>(A) Action </a:t>
              </a:r>
              <a:r>
                <a:rPr lang="en-US" sz="800" dirty="0">
                  <a:latin typeface="Montserrat ExtraLight" pitchFamily="2" charset="77"/>
                </a:rPr>
                <a:t>	Drive actions and </a:t>
              </a:r>
              <a:r>
                <a:rPr lang="en-US" sz="800" dirty="0" err="1">
                  <a:latin typeface="Montserrat ExtraLight" pitchFamily="2" charset="77"/>
                </a:rPr>
                <a:t>behaviour</a:t>
              </a:r>
              <a:r>
                <a:rPr lang="en-US" sz="800" dirty="0">
                  <a:latin typeface="Montserrat ExtraLight" pitchFamily="2" charset="77"/>
                </a:rPr>
                <a:t> changes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17FBCF9-71A4-B94F-AA3F-8569E86C646F}"/>
                </a:ext>
              </a:extLst>
            </p:cNvPr>
            <p:cNvSpPr txBox="1"/>
            <p:nvPr/>
          </p:nvSpPr>
          <p:spPr>
            <a:xfrm>
              <a:off x="4013422" y="3766581"/>
              <a:ext cx="495099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latin typeface="Montserrat" pitchFamily="2" charset="77"/>
                </a:rPr>
                <a:t>Examples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700" dirty="0">
                  <a:latin typeface="Montserrat" pitchFamily="2" charset="77"/>
                </a:rPr>
                <a:t>Inspiring blog about their role, e.g. Architect, Scrum Master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700" dirty="0">
                  <a:latin typeface="Montserrat" pitchFamily="2" charset="77"/>
                </a:rPr>
                <a:t>Update on the Agile Transformation: Next steps/Key focus, Q&amp;A (Impacted/all colleagues)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700" dirty="0">
                  <a:latin typeface="Montserrat" pitchFamily="2" charset="77"/>
                </a:rPr>
                <a:t>Ways of Working/success/themed stories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700" dirty="0">
                  <a:latin typeface="Montserrat" pitchFamily="2" charset="77"/>
                </a:rPr>
                <a:t>Sponsor check-in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700" dirty="0">
                  <a:latin typeface="Montserrat" pitchFamily="2" charset="77"/>
                </a:rPr>
                <a:t>Learning &amp; knowledge sharing session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700" dirty="0">
                  <a:latin typeface="Montserrat" pitchFamily="2" charset="77"/>
                </a:rPr>
                <a:t>Round up of all the news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22E7DB6-5DF9-D94A-A44B-D2E5ACAE4F42}"/>
                </a:ext>
              </a:extLst>
            </p:cNvPr>
            <p:cNvCxnSpPr/>
            <p:nvPr/>
          </p:nvCxnSpPr>
          <p:spPr>
            <a:xfrm>
              <a:off x="3864082" y="3892990"/>
              <a:ext cx="0" cy="6518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F0BA1FD-6091-8720-D237-FFB7854A416C}"/>
              </a:ext>
            </a:extLst>
          </p:cNvPr>
          <p:cNvSpPr txBox="1"/>
          <p:nvPr/>
        </p:nvSpPr>
        <p:spPr>
          <a:xfrm>
            <a:off x="5677777" y="1085395"/>
            <a:ext cx="1651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Story</a:t>
            </a:r>
            <a:r>
              <a:rPr lang="en-US" sz="1000" baseline="30000" dirty="0">
                <a:latin typeface="Montserrat" pitchFamily="2" charset="77"/>
              </a:rPr>
              <a:t>3 </a:t>
            </a:r>
            <a:r>
              <a:rPr lang="en-US" sz="1000" dirty="0">
                <a:latin typeface="Montserrat" pitchFamily="2" charset="77"/>
              </a:rPr>
              <a:t>(L, C, A)</a:t>
            </a:r>
            <a:endParaRPr lang="en-US" sz="1000" baseline="30000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D8257-B6B9-1844-EDBC-F2E8FCE47008}"/>
              </a:ext>
            </a:extLst>
          </p:cNvPr>
          <p:cNvSpPr txBox="1"/>
          <p:nvPr/>
        </p:nvSpPr>
        <p:spPr>
          <a:xfrm>
            <a:off x="676864" y="2526855"/>
            <a:ext cx="1651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Transformation Update</a:t>
            </a:r>
            <a:r>
              <a:rPr lang="en-US" sz="1000" baseline="30000" dirty="0">
                <a:latin typeface="Montserrat" pitchFamily="2" charset="77"/>
              </a:rPr>
              <a:t>2</a:t>
            </a:r>
            <a:r>
              <a:rPr lang="en-US" sz="1000" dirty="0">
                <a:latin typeface="Montserrat" pitchFamily="2" charset="77"/>
              </a:rPr>
              <a:t> for all colleagues (I, C ,A)</a:t>
            </a:r>
          </a:p>
          <a:p>
            <a:endParaRPr lang="en-US" sz="1000" dirty="0">
              <a:latin typeface="Montserrat" pitchFamily="2" charset="77"/>
            </a:endParaRPr>
          </a:p>
          <a:p>
            <a:r>
              <a:rPr lang="en-US" sz="1000" dirty="0">
                <a:latin typeface="Montserrat" pitchFamily="2" charset="77"/>
              </a:rPr>
              <a:t>Colleague interview</a:t>
            </a:r>
            <a:r>
              <a:rPr lang="en-US" sz="1000" baseline="30000" dirty="0">
                <a:latin typeface="Montserrat" pitchFamily="2" charset="77"/>
              </a:rPr>
              <a:t>1</a:t>
            </a:r>
            <a:r>
              <a:rPr lang="en-US" sz="1000" dirty="0">
                <a:latin typeface="Montserrat" pitchFamily="2" charset="77"/>
              </a:rPr>
              <a:t> (C)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9EC07A-672B-99D4-247F-2E960D3D0383}"/>
              </a:ext>
            </a:extLst>
          </p:cNvPr>
          <p:cNvSpPr txBox="1"/>
          <p:nvPr/>
        </p:nvSpPr>
        <p:spPr>
          <a:xfrm>
            <a:off x="4008046" y="2566020"/>
            <a:ext cx="1651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Story</a:t>
            </a:r>
            <a:r>
              <a:rPr lang="en-US" sz="1000" baseline="30000" dirty="0">
                <a:latin typeface="Montserrat" pitchFamily="2" charset="77"/>
              </a:rPr>
              <a:t>3 </a:t>
            </a:r>
            <a:r>
              <a:rPr lang="en-US" sz="1000" dirty="0">
                <a:latin typeface="Montserrat" pitchFamily="2" charset="77"/>
              </a:rPr>
              <a:t>(L, C, A)</a:t>
            </a:r>
            <a:endParaRPr lang="en-US" sz="1000" baseline="30000" dirty="0"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332A5-A34F-3206-F152-30CBE1B0350A}"/>
              </a:ext>
            </a:extLst>
          </p:cNvPr>
          <p:cNvSpPr txBox="1"/>
          <p:nvPr/>
        </p:nvSpPr>
        <p:spPr>
          <a:xfrm>
            <a:off x="7325260" y="2556241"/>
            <a:ext cx="162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Newsletter</a:t>
            </a:r>
            <a:r>
              <a:rPr lang="en-US" sz="1000" baseline="30000" dirty="0">
                <a:latin typeface="Montserrat" pitchFamily="2" charset="77"/>
              </a:rPr>
              <a:t>6</a:t>
            </a:r>
            <a:r>
              <a:rPr lang="en-US" sz="1000" dirty="0">
                <a:latin typeface="Montserrat" pitchFamily="2" charset="77"/>
              </a:rPr>
              <a:t> (I,L,C,A)</a:t>
            </a:r>
          </a:p>
        </p:txBody>
      </p:sp>
      <p:pic>
        <p:nvPicPr>
          <p:cNvPr id="10" name="Google Shape;678;p99">
            <a:extLst>
              <a:ext uri="{FF2B5EF4-FFF2-40B4-BE49-F238E27FC236}">
                <a16:creationId xmlns:a16="http://schemas.microsoft.com/office/drawing/2014/main" id="{3C2AF50A-EAEC-E4F1-CE3D-516585DF9C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5199" y="172240"/>
            <a:ext cx="497795" cy="70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C34011-26F2-B0F5-D484-8044083B5127}"/>
              </a:ext>
            </a:extLst>
          </p:cNvPr>
          <p:cNvSpPr txBox="1"/>
          <p:nvPr/>
        </p:nvSpPr>
        <p:spPr>
          <a:xfrm>
            <a:off x="2335671" y="1066257"/>
            <a:ext cx="16272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Leadership Team Stand up</a:t>
            </a:r>
            <a:r>
              <a:rPr lang="en-US" sz="1000" baseline="30000" dirty="0">
                <a:latin typeface="Montserrat" pitchFamily="2" charset="77"/>
              </a:rPr>
              <a:t>2</a:t>
            </a:r>
            <a:r>
              <a:rPr lang="en-US" sz="1000" dirty="0">
                <a:latin typeface="Montserrat" pitchFamily="2" charset="77"/>
              </a:rPr>
              <a:t> with colleagues going thro’ the transformation (I, C, A)</a:t>
            </a:r>
          </a:p>
        </p:txBody>
      </p:sp>
    </p:spTree>
    <p:extLst>
      <p:ext uri="{BB962C8B-B14F-4D97-AF65-F5344CB8AC3E}">
        <p14:creationId xmlns:p14="http://schemas.microsoft.com/office/powerpoint/2010/main" val="3242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2" grpId="0"/>
      <p:bldP spid="113" grpId="0"/>
      <p:bldP spid="4" grpId="0"/>
      <p:bldP spid="6" grpId="0"/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TASC Prototype theme">
  <a:themeElements>
    <a:clrScheme name="Custom 8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9D533C"/>
      </a:accent1>
      <a:accent2>
        <a:srgbClr val="27C7BD"/>
      </a:accent2>
      <a:accent3>
        <a:srgbClr val="0099E8"/>
      </a:accent3>
      <a:accent4>
        <a:srgbClr val="F9D7FC"/>
      </a:accent4>
      <a:accent5>
        <a:srgbClr val="FB8C00"/>
      </a:accent5>
      <a:accent6>
        <a:srgbClr val="E5CA96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1294</Words>
  <Application>Microsoft Office PowerPoint</Application>
  <PresentationFormat>On-screen Show (16:9)</PresentationFormat>
  <Paragraphs>223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Montserrat Light</vt:lpstr>
      <vt:lpstr>Montserrat Thin</vt:lpstr>
      <vt:lpstr>Montserrat Medium</vt:lpstr>
      <vt:lpstr>Montserrat ExtraLight</vt:lpstr>
      <vt:lpstr>Raleway</vt:lpstr>
      <vt:lpstr>Lato</vt:lpstr>
      <vt:lpstr>Montserrat</vt:lpstr>
      <vt:lpstr>Arial</vt:lpstr>
      <vt:lpstr>TASC Prototype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Erum Quddus</dc:creator>
  <cp:lastModifiedBy>Erum Quddus</cp:lastModifiedBy>
  <cp:revision>176</cp:revision>
  <dcterms:modified xsi:type="dcterms:W3CDTF">2023-04-04T12:03:34Z</dcterms:modified>
</cp:coreProperties>
</file>