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Inter" panose="020B060402020202020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TWR8UmK7zRqhpcHobm5wI0qek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1d731295bd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" name="Google Shape;14;g1d731295bd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/>
          <p:nvPr/>
        </p:nvSpPr>
        <p:spPr>
          <a:xfrm>
            <a:off x="38100" y="6558290"/>
            <a:ext cx="639630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Agile Communications Activities Plan© is the property of The Agile Storytelling Company</a:t>
            </a:r>
            <a:r>
              <a:rPr lang="en-US" sz="1100" b="0" i="0" u="none" strike="noStrike" cap="none" baseline="30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TM</a:t>
            </a:r>
            <a:r>
              <a:rPr lang="en-US"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. Not to be resold</a:t>
            </a:r>
            <a:endParaRPr sz="11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A7B17"/>
          </p15:clr>
        </p15:guide>
        <p15:guide id="2" orient="horz" pos="259">
          <p15:clr>
            <a:srgbClr val="FA7B17"/>
          </p15:clr>
        </p15:guide>
        <p15:guide id="3" orient="horz" pos="2972">
          <p15:clr>
            <a:srgbClr val="FA7B17"/>
          </p15:clr>
        </p15:guide>
        <p15:guide id="4" pos="5472">
          <p15:clr>
            <a:srgbClr val="FA7B17"/>
          </p15:clr>
        </p15:guide>
        <p15:guide id="5" pos="2880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d731295bda_1_0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17;g1d731295bda_1_0"/>
          <p:cNvCxnSpPr/>
          <p:nvPr/>
        </p:nvCxnSpPr>
        <p:spPr>
          <a:xfrm>
            <a:off x="893027" y="2795861"/>
            <a:ext cx="10934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8" name="Google Shape;18;g1d731295bda_1_0"/>
          <p:cNvSpPr/>
          <p:nvPr/>
        </p:nvSpPr>
        <p:spPr>
          <a:xfrm>
            <a:off x="3941050" y="2472057"/>
            <a:ext cx="647700" cy="647700"/>
          </a:xfrm>
          <a:prstGeom prst="ellipse">
            <a:avLst/>
          </a:prstGeom>
          <a:solidFill>
            <a:srgbClr val="50A6B4"/>
          </a:solidFill>
          <a:ln w="9525" cap="flat" cmpd="sng">
            <a:solidFill>
              <a:srgbClr val="50A6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r>
              <a:rPr lang="en-US" sz="15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2</a:t>
            </a:r>
            <a:endParaRPr sz="15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g1d731295bda_1_0"/>
          <p:cNvSpPr/>
          <p:nvPr/>
        </p:nvSpPr>
        <p:spPr>
          <a:xfrm>
            <a:off x="1890078" y="2472061"/>
            <a:ext cx="647700" cy="647700"/>
          </a:xfrm>
          <a:prstGeom prst="ellipse">
            <a:avLst/>
          </a:prstGeom>
          <a:solidFill>
            <a:srgbClr val="11BBF2"/>
          </a:solidFill>
          <a:ln w="9525" cap="flat" cmpd="sng">
            <a:solidFill>
              <a:srgbClr val="11BB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r>
              <a:rPr lang="en-US" sz="15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1</a:t>
            </a:r>
            <a:endParaRPr sz="15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g1d731295bda_1_0"/>
          <p:cNvSpPr/>
          <p:nvPr/>
        </p:nvSpPr>
        <p:spPr>
          <a:xfrm>
            <a:off x="8109902" y="2472049"/>
            <a:ext cx="647700" cy="647700"/>
          </a:xfrm>
          <a:prstGeom prst="ellipse">
            <a:avLst/>
          </a:prstGeom>
          <a:solidFill>
            <a:srgbClr val="9C8D65"/>
          </a:solidFill>
          <a:ln w="9525" cap="flat" cmpd="sng">
            <a:solidFill>
              <a:srgbClr val="9C8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r>
              <a:rPr lang="en-US" sz="15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4</a:t>
            </a:r>
            <a:endParaRPr sz="15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g1d731295bda_1_0"/>
          <p:cNvSpPr/>
          <p:nvPr/>
        </p:nvSpPr>
        <p:spPr>
          <a:xfrm>
            <a:off x="10183178" y="2472053"/>
            <a:ext cx="647700" cy="647700"/>
          </a:xfrm>
          <a:prstGeom prst="ellipse">
            <a:avLst/>
          </a:prstGeom>
          <a:solidFill>
            <a:srgbClr val="C18040"/>
          </a:solidFill>
          <a:ln w="9525" cap="flat" cmpd="sng">
            <a:solidFill>
              <a:srgbClr val="C18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r>
              <a:rPr lang="en-US" sz="15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5</a:t>
            </a:r>
            <a:endParaRPr sz="15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g1d731295bda_1_0"/>
          <p:cNvCxnSpPr/>
          <p:nvPr/>
        </p:nvCxnSpPr>
        <p:spPr>
          <a:xfrm rot="10800000">
            <a:off x="2213860" y="1958083"/>
            <a:ext cx="0" cy="670500"/>
          </a:xfrm>
          <a:prstGeom prst="straightConnector1">
            <a:avLst/>
          </a:prstGeom>
          <a:noFill/>
          <a:ln w="19050" cap="flat" cmpd="sng">
            <a:solidFill>
              <a:srgbClr val="11BBF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g1d731295bda_1_0"/>
          <p:cNvCxnSpPr/>
          <p:nvPr/>
        </p:nvCxnSpPr>
        <p:spPr>
          <a:xfrm rot="10800000">
            <a:off x="4262510" y="1958083"/>
            <a:ext cx="0" cy="670500"/>
          </a:xfrm>
          <a:prstGeom prst="straightConnector1">
            <a:avLst/>
          </a:prstGeom>
          <a:noFill/>
          <a:ln w="19050" cap="flat" cmpd="sng">
            <a:solidFill>
              <a:srgbClr val="50A6B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g1d731295bda_1_0"/>
          <p:cNvCxnSpPr/>
          <p:nvPr/>
        </p:nvCxnSpPr>
        <p:spPr>
          <a:xfrm rot="10800000">
            <a:off x="6357994" y="1958083"/>
            <a:ext cx="0" cy="670500"/>
          </a:xfrm>
          <a:prstGeom prst="straightConnector1">
            <a:avLst/>
          </a:prstGeom>
          <a:noFill/>
          <a:ln w="19050" cap="flat" cmpd="sng">
            <a:solidFill>
              <a:srgbClr val="759A8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g1d731295bda_1_0"/>
          <p:cNvSpPr/>
          <p:nvPr/>
        </p:nvSpPr>
        <p:spPr>
          <a:xfrm>
            <a:off x="1299260" y="856782"/>
            <a:ext cx="1829100" cy="1536900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11BB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from Executive/Sponsor to the whole org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(I, C, A)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1125" marR="0" lvl="0" indent="-34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1d731295bda_1_0"/>
          <p:cNvSpPr/>
          <p:nvPr/>
        </p:nvSpPr>
        <p:spPr>
          <a:xfrm>
            <a:off x="3347910" y="856782"/>
            <a:ext cx="1829100" cy="1536900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50A6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 on the company home page on a relevant topic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(L)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g1d731295bda_1_0"/>
          <p:cNvSpPr/>
          <p:nvPr/>
        </p:nvSpPr>
        <p:spPr>
          <a:xfrm>
            <a:off x="5443394" y="856782"/>
            <a:ext cx="1829100" cy="1536900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759A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34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" name="Google Shape;28;g1d731295bda_1_0"/>
          <p:cNvCxnSpPr/>
          <p:nvPr/>
        </p:nvCxnSpPr>
        <p:spPr>
          <a:xfrm rot="10800000">
            <a:off x="8430501" y="1958083"/>
            <a:ext cx="0" cy="670500"/>
          </a:xfrm>
          <a:prstGeom prst="straightConnector1">
            <a:avLst/>
          </a:prstGeom>
          <a:noFill/>
          <a:ln w="19050" cap="flat" cmpd="sng">
            <a:solidFill>
              <a:srgbClr val="9C8D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g1d731295bda_1_0"/>
          <p:cNvSpPr/>
          <p:nvPr/>
        </p:nvSpPr>
        <p:spPr>
          <a:xfrm>
            <a:off x="7515901" y="856782"/>
            <a:ext cx="1829100" cy="1536900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9C8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to impacted colleagues from Leadership Team (I)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Google Shape;30;g1d731295bda_1_0"/>
          <p:cNvCxnSpPr/>
          <p:nvPr/>
        </p:nvCxnSpPr>
        <p:spPr>
          <a:xfrm rot="10800000">
            <a:off x="10504628" y="1958083"/>
            <a:ext cx="0" cy="670500"/>
          </a:xfrm>
          <a:prstGeom prst="straightConnector1">
            <a:avLst/>
          </a:prstGeom>
          <a:noFill/>
          <a:ln w="19050" cap="flat" cmpd="sng">
            <a:solidFill>
              <a:srgbClr val="C180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g1d731295bda_1_0"/>
          <p:cNvSpPr/>
          <p:nvPr/>
        </p:nvSpPr>
        <p:spPr>
          <a:xfrm>
            <a:off x="9590028" y="856782"/>
            <a:ext cx="1829100" cy="1536900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C18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34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g1d731295bda_1_0"/>
          <p:cNvSpPr/>
          <p:nvPr/>
        </p:nvSpPr>
        <p:spPr>
          <a:xfrm>
            <a:off x="474490" y="856783"/>
            <a:ext cx="683812" cy="1538132"/>
          </a:xfrm>
          <a:custGeom>
            <a:avLst/>
            <a:gdLst/>
            <a:ahLst/>
            <a:cxnLst/>
            <a:rect l="l" t="t" r="r" b="b"/>
            <a:pathLst>
              <a:path w="809245" h="1671883" extrusionOk="0">
                <a:moveTo>
                  <a:pt x="421332" y="610237"/>
                </a:moveTo>
                <a:lnTo>
                  <a:pt x="583593" y="610237"/>
                </a:lnTo>
                <a:lnTo>
                  <a:pt x="809245" y="835864"/>
                </a:lnTo>
                <a:lnTo>
                  <a:pt x="581158" y="1063968"/>
                </a:lnTo>
                <a:lnTo>
                  <a:pt x="418897" y="1063968"/>
                </a:lnTo>
                <a:lnTo>
                  <a:pt x="646947" y="835864"/>
                </a:lnTo>
                <a:close/>
                <a:moveTo>
                  <a:pt x="0" y="0"/>
                </a:moveTo>
                <a:lnTo>
                  <a:pt x="326133" y="0"/>
                </a:lnTo>
                <a:lnTo>
                  <a:pt x="326133" y="609386"/>
                </a:lnTo>
                <a:lnTo>
                  <a:pt x="552759" y="835864"/>
                </a:lnTo>
                <a:lnTo>
                  <a:pt x="326133" y="1062497"/>
                </a:lnTo>
                <a:lnTo>
                  <a:pt x="326133" y="1671883"/>
                </a:lnTo>
                <a:lnTo>
                  <a:pt x="0" y="1671883"/>
                </a:lnTo>
                <a:lnTo>
                  <a:pt x="0" y="1110019"/>
                </a:lnTo>
                <a:lnTo>
                  <a:pt x="0" y="905526"/>
                </a:lnTo>
                <a:lnTo>
                  <a:pt x="0" y="766202"/>
                </a:lnTo>
                <a:lnTo>
                  <a:pt x="0" y="58138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1d731295bda_1_0"/>
          <p:cNvSpPr txBox="1"/>
          <p:nvPr/>
        </p:nvSpPr>
        <p:spPr>
          <a:xfrm rot="-5400000">
            <a:off x="48326" y="1282806"/>
            <a:ext cx="1536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Week 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" name="Google Shape;34;g1d731295bda_1_0"/>
          <p:cNvCxnSpPr/>
          <p:nvPr/>
        </p:nvCxnSpPr>
        <p:spPr>
          <a:xfrm rot="10800000">
            <a:off x="2213860" y="3079307"/>
            <a:ext cx="0" cy="670500"/>
          </a:xfrm>
          <a:prstGeom prst="straightConnector1">
            <a:avLst/>
          </a:prstGeom>
          <a:noFill/>
          <a:ln w="19050" cap="flat" cmpd="sng">
            <a:solidFill>
              <a:srgbClr val="11BBF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35;g1d731295bda_1_0"/>
          <p:cNvSpPr/>
          <p:nvPr/>
        </p:nvSpPr>
        <p:spPr>
          <a:xfrm>
            <a:off x="1299260" y="3204643"/>
            <a:ext cx="1829100" cy="1536900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11BB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Hands with whole org on the transformation</a:t>
            </a:r>
            <a:r>
              <a:rPr lang="en-US" sz="12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(I, C, A)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" name="Google Shape;36;g1d731295bda_1_0"/>
          <p:cNvCxnSpPr/>
          <p:nvPr/>
        </p:nvCxnSpPr>
        <p:spPr>
          <a:xfrm rot="10800000">
            <a:off x="4254534" y="3079307"/>
            <a:ext cx="0" cy="670500"/>
          </a:xfrm>
          <a:prstGeom prst="straightConnector1">
            <a:avLst/>
          </a:prstGeom>
          <a:noFill/>
          <a:ln w="19050" cap="flat" cmpd="sng">
            <a:solidFill>
              <a:srgbClr val="50A6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g1d731295bda_1_0"/>
          <p:cNvSpPr/>
          <p:nvPr/>
        </p:nvSpPr>
        <p:spPr>
          <a:xfrm>
            <a:off x="3339934" y="3204643"/>
            <a:ext cx="1829100" cy="1536900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50A6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about where to get info &amp; support, e.g dedicated website (I, A)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" name="Google Shape;38;g1d731295bda_1_0"/>
          <p:cNvCxnSpPr/>
          <p:nvPr/>
        </p:nvCxnSpPr>
        <p:spPr>
          <a:xfrm rot="10800000">
            <a:off x="6360375" y="3079307"/>
            <a:ext cx="0" cy="670500"/>
          </a:xfrm>
          <a:prstGeom prst="straightConnector1">
            <a:avLst/>
          </a:prstGeom>
          <a:noFill/>
          <a:ln w="19050" cap="flat" cmpd="sng">
            <a:solidFill>
              <a:srgbClr val="759A8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g1d731295bda_1_0"/>
          <p:cNvSpPr/>
          <p:nvPr/>
        </p:nvSpPr>
        <p:spPr>
          <a:xfrm>
            <a:off x="5445775" y="3204643"/>
            <a:ext cx="1829100" cy="1536900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759A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 on the company home page on a relevant topic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(C, L, A)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1125" marR="0" lvl="0" indent="-34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" name="Google Shape;40;g1d731295bda_1_0"/>
          <p:cNvCxnSpPr/>
          <p:nvPr/>
        </p:nvCxnSpPr>
        <p:spPr>
          <a:xfrm rot="10800000">
            <a:off x="8444957" y="3079307"/>
            <a:ext cx="0" cy="670500"/>
          </a:xfrm>
          <a:prstGeom prst="straightConnector1">
            <a:avLst/>
          </a:prstGeom>
          <a:noFill/>
          <a:ln w="19050" cap="flat" cmpd="sng">
            <a:solidFill>
              <a:srgbClr val="9C8D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g1d731295bda_1_0"/>
          <p:cNvSpPr/>
          <p:nvPr/>
        </p:nvSpPr>
        <p:spPr>
          <a:xfrm>
            <a:off x="7530357" y="3204643"/>
            <a:ext cx="1829100" cy="1536900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9C8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Team Stand up -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update with impacted colleagues (I, A, C)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" name="Google Shape;42;g1d731295bda_1_0"/>
          <p:cNvCxnSpPr/>
          <p:nvPr/>
        </p:nvCxnSpPr>
        <p:spPr>
          <a:xfrm rot="10800000">
            <a:off x="10503752" y="3079307"/>
            <a:ext cx="0" cy="670500"/>
          </a:xfrm>
          <a:prstGeom prst="straightConnector1">
            <a:avLst/>
          </a:prstGeom>
          <a:noFill/>
          <a:ln w="19050" cap="flat" cmpd="sng">
            <a:solidFill>
              <a:srgbClr val="C180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g1d731295bda_1_0"/>
          <p:cNvSpPr/>
          <p:nvPr/>
        </p:nvSpPr>
        <p:spPr>
          <a:xfrm>
            <a:off x="9589152" y="3204643"/>
            <a:ext cx="1829100" cy="1536900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C18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34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g1d731295bda_1_0"/>
          <p:cNvSpPr/>
          <p:nvPr/>
        </p:nvSpPr>
        <p:spPr>
          <a:xfrm>
            <a:off x="474490" y="3204644"/>
            <a:ext cx="683812" cy="1538132"/>
          </a:xfrm>
          <a:custGeom>
            <a:avLst/>
            <a:gdLst/>
            <a:ahLst/>
            <a:cxnLst/>
            <a:rect l="l" t="t" r="r" b="b"/>
            <a:pathLst>
              <a:path w="809245" h="1671883" extrusionOk="0">
                <a:moveTo>
                  <a:pt x="421332" y="610237"/>
                </a:moveTo>
                <a:lnTo>
                  <a:pt x="583593" y="610237"/>
                </a:lnTo>
                <a:lnTo>
                  <a:pt x="809245" y="835864"/>
                </a:lnTo>
                <a:lnTo>
                  <a:pt x="581158" y="1063968"/>
                </a:lnTo>
                <a:lnTo>
                  <a:pt x="418897" y="1063968"/>
                </a:lnTo>
                <a:lnTo>
                  <a:pt x="646947" y="835864"/>
                </a:lnTo>
                <a:close/>
                <a:moveTo>
                  <a:pt x="0" y="0"/>
                </a:moveTo>
                <a:lnTo>
                  <a:pt x="326133" y="0"/>
                </a:lnTo>
                <a:lnTo>
                  <a:pt x="326133" y="609386"/>
                </a:lnTo>
                <a:lnTo>
                  <a:pt x="552759" y="835864"/>
                </a:lnTo>
                <a:lnTo>
                  <a:pt x="326133" y="1062497"/>
                </a:lnTo>
                <a:lnTo>
                  <a:pt x="326133" y="1671883"/>
                </a:lnTo>
                <a:lnTo>
                  <a:pt x="0" y="1671883"/>
                </a:lnTo>
                <a:lnTo>
                  <a:pt x="0" y="1110019"/>
                </a:lnTo>
                <a:lnTo>
                  <a:pt x="0" y="905526"/>
                </a:lnTo>
                <a:lnTo>
                  <a:pt x="0" y="766202"/>
                </a:lnTo>
                <a:lnTo>
                  <a:pt x="0" y="58138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g1d731295bda_1_0"/>
          <p:cNvSpPr txBox="1"/>
          <p:nvPr/>
        </p:nvSpPr>
        <p:spPr>
          <a:xfrm rot="-5400000">
            <a:off x="48326" y="3630656"/>
            <a:ext cx="1536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Week 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g1d731295bda_1_0"/>
          <p:cNvSpPr txBox="1"/>
          <p:nvPr/>
        </p:nvSpPr>
        <p:spPr>
          <a:xfrm>
            <a:off x="310663" y="2589282"/>
            <a:ext cx="59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g1d731295bda_1_0"/>
          <p:cNvSpPr/>
          <p:nvPr/>
        </p:nvSpPr>
        <p:spPr>
          <a:xfrm>
            <a:off x="6605152" y="5012172"/>
            <a:ext cx="4694100" cy="1427400"/>
          </a:xfrm>
          <a:prstGeom prst="roundRect">
            <a:avLst>
              <a:gd name="adj" fmla="val 873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662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upcoming transformation &amp; its importance; the why - vision, goals; Q&amp;As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662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Need for Change;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Embracing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7662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Navigating Change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g1d731295bda_1_0"/>
          <p:cNvSpPr txBox="1"/>
          <p:nvPr/>
        </p:nvSpPr>
        <p:spPr>
          <a:xfrm>
            <a:off x="1070649" y="140250"/>
            <a:ext cx="110943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</a:pPr>
            <a:r>
              <a:rPr lang="en-US" sz="22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Tech Transformation </a:t>
            </a:r>
            <a:r>
              <a:rPr lang="en-US" sz="2200" b="1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Communications Plan©- Sprint 1 – Communicating Change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g1d731295bda_1_0"/>
          <p:cNvSpPr/>
          <p:nvPr/>
        </p:nvSpPr>
        <p:spPr>
          <a:xfrm>
            <a:off x="6036627" y="2472045"/>
            <a:ext cx="647700" cy="647700"/>
          </a:xfrm>
          <a:prstGeom prst="ellipse">
            <a:avLst/>
          </a:prstGeom>
          <a:solidFill>
            <a:srgbClr val="759A8E"/>
          </a:solidFill>
          <a:ln w="9525" cap="flat" cmpd="sng">
            <a:solidFill>
              <a:srgbClr val="759A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r>
              <a:rPr lang="en-US" sz="15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3</a:t>
            </a:r>
            <a:endParaRPr sz="15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g1d731295bda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457" y="38596"/>
            <a:ext cx="946129" cy="59805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1d731295bda_1_0"/>
          <p:cNvSpPr/>
          <p:nvPr/>
        </p:nvSpPr>
        <p:spPr>
          <a:xfrm>
            <a:off x="11876694" y="6543675"/>
            <a:ext cx="226800" cy="226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g1d731295bda_1_0"/>
          <p:cNvSpPr/>
          <p:nvPr/>
        </p:nvSpPr>
        <p:spPr>
          <a:xfrm>
            <a:off x="1070707" y="5012172"/>
            <a:ext cx="5469793" cy="1427400"/>
          </a:xfrm>
          <a:prstGeom prst="roundRect">
            <a:avLst>
              <a:gd name="adj" fmla="val 873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Key: Assign a goal to all comms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0512" marR="0" lvl="0" indent="-17144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(I) Inform		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information or actions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0512" marR="0" lvl="0" indent="-17144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(L) Learn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	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&amp; knowledge share, L&amp;L/Lean coffees/Demos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0512" marR="0" lvl="0" indent="-17144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(C) Culture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	Influence culture and hearts &amp; minds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0512" marR="0" lvl="0" indent="-17144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 Action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Drive actions and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behaviour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Google Shape;58;p2"/>
          <p:cNvCxnSpPr/>
          <p:nvPr/>
        </p:nvCxnSpPr>
        <p:spPr>
          <a:xfrm>
            <a:off x="893027" y="2795861"/>
            <a:ext cx="10934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9" name="Google Shape;59;p2"/>
          <p:cNvSpPr/>
          <p:nvPr/>
        </p:nvSpPr>
        <p:spPr>
          <a:xfrm>
            <a:off x="3941050" y="2472057"/>
            <a:ext cx="647600" cy="647600"/>
          </a:xfrm>
          <a:prstGeom prst="ellipse">
            <a:avLst/>
          </a:prstGeom>
          <a:solidFill>
            <a:srgbClr val="50A6B4"/>
          </a:solidFill>
          <a:ln w="9525" cap="flat" cmpd="sng">
            <a:solidFill>
              <a:srgbClr val="50A6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US" sz="15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1890078" y="2472061"/>
            <a:ext cx="647600" cy="647600"/>
          </a:xfrm>
          <a:prstGeom prst="ellipse">
            <a:avLst/>
          </a:prstGeom>
          <a:solidFill>
            <a:srgbClr val="11BBF2"/>
          </a:solidFill>
          <a:ln w="9525" cap="flat" cmpd="sng">
            <a:solidFill>
              <a:srgbClr val="11BB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US" sz="15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1</a:t>
            </a:r>
            <a:endParaRPr sz="15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8109902" y="2472049"/>
            <a:ext cx="647600" cy="647600"/>
          </a:xfrm>
          <a:prstGeom prst="ellipse">
            <a:avLst/>
          </a:prstGeom>
          <a:solidFill>
            <a:srgbClr val="9C8D65"/>
          </a:solidFill>
          <a:ln w="9525" cap="flat" cmpd="sng">
            <a:solidFill>
              <a:srgbClr val="9C8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US" sz="15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0183178" y="2472053"/>
            <a:ext cx="647600" cy="647600"/>
          </a:xfrm>
          <a:prstGeom prst="ellipse">
            <a:avLst/>
          </a:prstGeom>
          <a:solidFill>
            <a:srgbClr val="C18040"/>
          </a:solidFill>
          <a:ln w="9525" cap="flat" cmpd="sng">
            <a:solidFill>
              <a:srgbClr val="C18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US" sz="15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5</a:t>
            </a:r>
            <a:endParaRPr sz="15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" name="Google Shape;63;p2"/>
          <p:cNvCxnSpPr/>
          <p:nvPr/>
        </p:nvCxnSpPr>
        <p:spPr>
          <a:xfrm rot="10800000">
            <a:off x="2213860" y="1958183"/>
            <a:ext cx="0" cy="670400"/>
          </a:xfrm>
          <a:prstGeom prst="straightConnector1">
            <a:avLst/>
          </a:prstGeom>
          <a:noFill/>
          <a:ln w="19050" cap="flat" cmpd="sng">
            <a:solidFill>
              <a:srgbClr val="11BBF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64;p2"/>
          <p:cNvCxnSpPr/>
          <p:nvPr/>
        </p:nvCxnSpPr>
        <p:spPr>
          <a:xfrm rot="10800000">
            <a:off x="4262510" y="1958183"/>
            <a:ext cx="0" cy="670400"/>
          </a:xfrm>
          <a:prstGeom prst="straightConnector1">
            <a:avLst/>
          </a:prstGeom>
          <a:noFill/>
          <a:ln w="19050" cap="flat" cmpd="sng">
            <a:solidFill>
              <a:srgbClr val="50A6B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65;p2"/>
          <p:cNvCxnSpPr/>
          <p:nvPr/>
        </p:nvCxnSpPr>
        <p:spPr>
          <a:xfrm rot="10800000">
            <a:off x="6357994" y="1958183"/>
            <a:ext cx="0" cy="670400"/>
          </a:xfrm>
          <a:prstGeom prst="straightConnector1">
            <a:avLst/>
          </a:prstGeom>
          <a:noFill/>
          <a:ln w="19050" cap="flat" cmpd="sng">
            <a:solidFill>
              <a:srgbClr val="759A8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2"/>
          <p:cNvSpPr/>
          <p:nvPr/>
        </p:nvSpPr>
        <p:spPr>
          <a:xfrm>
            <a:off x="1299260" y="856782"/>
            <a:ext cx="1829200" cy="1536781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50A6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from Leadership Team to impacted colleagues on day 1 of sprint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3347910" y="856782"/>
            <a:ext cx="1829200" cy="1536781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50A6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Stand up</a:t>
            </a:r>
            <a:r>
              <a:rPr lang="en-US" sz="12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impacted colleagues (I, C, A)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5443394" y="856782"/>
            <a:ext cx="1829200" cy="1536781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759A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34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" name="Google Shape;69;p2"/>
          <p:cNvCxnSpPr/>
          <p:nvPr/>
        </p:nvCxnSpPr>
        <p:spPr>
          <a:xfrm rot="10800000">
            <a:off x="8430501" y="1958183"/>
            <a:ext cx="0" cy="670400"/>
          </a:xfrm>
          <a:prstGeom prst="straightConnector1">
            <a:avLst/>
          </a:prstGeom>
          <a:noFill/>
          <a:ln w="19050" cap="flat" cmpd="sng">
            <a:solidFill>
              <a:srgbClr val="9C8D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p2"/>
          <p:cNvSpPr/>
          <p:nvPr/>
        </p:nvSpPr>
        <p:spPr>
          <a:xfrm>
            <a:off x="7515901" y="856782"/>
            <a:ext cx="1829200" cy="1536781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9C8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34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" name="Google Shape;71;p2"/>
          <p:cNvCxnSpPr/>
          <p:nvPr/>
        </p:nvCxnSpPr>
        <p:spPr>
          <a:xfrm rot="10800000">
            <a:off x="10504628" y="1958183"/>
            <a:ext cx="0" cy="670400"/>
          </a:xfrm>
          <a:prstGeom prst="straightConnector1">
            <a:avLst/>
          </a:prstGeom>
          <a:noFill/>
          <a:ln w="19050" cap="flat" cmpd="sng">
            <a:solidFill>
              <a:srgbClr val="C180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2"/>
          <p:cNvSpPr/>
          <p:nvPr/>
        </p:nvSpPr>
        <p:spPr>
          <a:xfrm>
            <a:off x="9590028" y="856782"/>
            <a:ext cx="1829200" cy="1536781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C18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34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474490" y="856783"/>
            <a:ext cx="684735" cy="1536780"/>
          </a:xfrm>
          <a:custGeom>
            <a:avLst/>
            <a:gdLst/>
            <a:ahLst/>
            <a:cxnLst/>
            <a:rect l="l" t="t" r="r" b="b"/>
            <a:pathLst>
              <a:path w="809245" h="1671883" extrusionOk="0">
                <a:moveTo>
                  <a:pt x="421332" y="610237"/>
                </a:moveTo>
                <a:lnTo>
                  <a:pt x="583593" y="610237"/>
                </a:lnTo>
                <a:lnTo>
                  <a:pt x="809245" y="835864"/>
                </a:lnTo>
                <a:lnTo>
                  <a:pt x="581158" y="1063968"/>
                </a:lnTo>
                <a:lnTo>
                  <a:pt x="418897" y="1063968"/>
                </a:lnTo>
                <a:lnTo>
                  <a:pt x="646947" y="835864"/>
                </a:lnTo>
                <a:close/>
                <a:moveTo>
                  <a:pt x="0" y="0"/>
                </a:moveTo>
                <a:lnTo>
                  <a:pt x="326133" y="0"/>
                </a:lnTo>
                <a:lnTo>
                  <a:pt x="326133" y="609386"/>
                </a:lnTo>
                <a:lnTo>
                  <a:pt x="552759" y="835864"/>
                </a:lnTo>
                <a:lnTo>
                  <a:pt x="326133" y="1062497"/>
                </a:lnTo>
                <a:lnTo>
                  <a:pt x="326133" y="1671883"/>
                </a:lnTo>
                <a:lnTo>
                  <a:pt x="0" y="1671883"/>
                </a:lnTo>
                <a:lnTo>
                  <a:pt x="0" y="1110019"/>
                </a:lnTo>
                <a:lnTo>
                  <a:pt x="0" y="905526"/>
                </a:lnTo>
                <a:lnTo>
                  <a:pt x="0" y="766202"/>
                </a:lnTo>
                <a:lnTo>
                  <a:pt x="0" y="58138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 txBox="1"/>
          <p:nvPr/>
        </p:nvSpPr>
        <p:spPr>
          <a:xfrm rot="-5400000">
            <a:off x="48453" y="1282797"/>
            <a:ext cx="1536780" cy="6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Week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" name="Google Shape;75;p2"/>
          <p:cNvCxnSpPr/>
          <p:nvPr/>
        </p:nvCxnSpPr>
        <p:spPr>
          <a:xfrm rot="10800000">
            <a:off x="2213860" y="3079407"/>
            <a:ext cx="0" cy="670400"/>
          </a:xfrm>
          <a:prstGeom prst="straightConnector1">
            <a:avLst/>
          </a:prstGeom>
          <a:noFill/>
          <a:ln w="19050" cap="flat" cmpd="sng">
            <a:solidFill>
              <a:srgbClr val="11BBF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2"/>
          <p:cNvSpPr/>
          <p:nvPr/>
        </p:nvSpPr>
        <p:spPr>
          <a:xfrm>
            <a:off x="1299260" y="3204643"/>
            <a:ext cx="1829200" cy="1536781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11BB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34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" name="Google Shape;77;p2"/>
          <p:cNvCxnSpPr/>
          <p:nvPr/>
        </p:nvCxnSpPr>
        <p:spPr>
          <a:xfrm rot="10800000">
            <a:off x="4254534" y="3079407"/>
            <a:ext cx="0" cy="670400"/>
          </a:xfrm>
          <a:prstGeom prst="straightConnector1">
            <a:avLst/>
          </a:prstGeom>
          <a:noFill/>
          <a:ln w="19050" cap="flat" cmpd="sng">
            <a:solidFill>
              <a:srgbClr val="50A6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78;p2"/>
          <p:cNvSpPr/>
          <p:nvPr/>
        </p:nvSpPr>
        <p:spPr>
          <a:xfrm>
            <a:off x="3339934" y="3204643"/>
            <a:ext cx="1829200" cy="1536781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50A6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dedicated tr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ansformation website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(C, L, A)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on the launch of the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ransformation website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(I, L, C, A)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" name="Google Shape;79;p2"/>
          <p:cNvCxnSpPr/>
          <p:nvPr/>
        </p:nvCxnSpPr>
        <p:spPr>
          <a:xfrm rot="10800000">
            <a:off x="6360375" y="3079407"/>
            <a:ext cx="0" cy="670400"/>
          </a:xfrm>
          <a:prstGeom prst="straightConnector1">
            <a:avLst/>
          </a:prstGeom>
          <a:noFill/>
          <a:ln w="19050" cap="flat" cmpd="sng">
            <a:solidFill>
              <a:srgbClr val="759A8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2"/>
          <p:cNvSpPr/>
          <p:nvPr/>
        </p:nvSpPr>
        <p:spPr>
          <a:xfrm>
            <a:off x="5445775" y="3204643"/>
            <a:ext cx="1829200" cy="1536781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759A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34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" name="Google Shape;81;p2"/>
          <p:cNvCxnSpPr/>
          <p:nvPr/>
        </p:nvCxnSpPr>
        <p:spPr>
          <a:xfrm rot="10800000">
            <a:off x="8444957" y="3079407"/>
            <a:ext cx="0" cy="670400"/>
          </a:xfrm>
          <a:prstGeom prst="straightConnector1">
            <a:avLst/>
          </a:prstGeom>
          <a:noFill/>
          <a:ln w="19050" cap="flat" cmpd="sng">
            <a:solidFill>
              <a:srgbClr val="9C8D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2"/>
          <p:cNvSpPr/>
          <p:nvPr/>
        </p:nvSpPr>
        <p:spPr>
          <a:xfrm>
            <a:off x="7530357" y="3204643"/>
            <a:ext cx="1829200" cy="1536781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9C8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" name="Google Shape;83;p2"/>
          <p:cNvCxnSpPr/>
          <p:nvPr/>
        </p:nvCxnSpPr>
        <p:spPr>
          <a:xfrm rot="10800000">
            <a:off x="10503752" y="3079407"/>
            <a:ext cx="0" cy="670400"/>
          </a:xfrm>
          <a:prstGeom prst="straightConnector1">
            <a:avLst/>
          </a:prstGeom>
          <a:noFill/>
          <a:ln w="19050" cap="flat" cmpd="sng">
            <a:solidFill>
              <a:srgbClr val="C180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2"/>
          <p:cNvSpPr/>
          <p:nvPr/>
        </p:nvSpPr>
        <p:spPr>
          <a:xfrm>
            <a:off x="9589152" y="3204643"/>
            <a:ext cx="1829200" cy="1536781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C18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34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474490" y="3204644"/>
            <a:ext cx="684735" cy="1536780"/>
          </a:xfrm>
          <a:custGeom>
            <a:avLst/>
            <a:gdLst/>
            <a:ahLst/>
            <a:cxnLst/>
            <a:rect l="l" t="t" r="r" b="b"/>
            <a:pathLst>
              <a:path w="809245" h="1671883" extrusionOk="0">
                <a:moveTo>
                  <a:pt x="421332" y="610237"/>
                </a:moveTo>
                <a:lnTo>
                  <a:pt x="583593" y="610237"/>
                </a:lnTo>
                <a:lnTo>
                  <a:pt x="809245" y="835864"/>
                </a:lnTo>
                <a:lnTo>
                  <a:pt x="581158" y="1063968"/>
                </a:lnTo>
                <a:lnTo>
                  <a:pt x="418897" y="1063968"/>
                </a:lnTo>
                <a:lnTo>
                  <a:pt x="646947" y="835864"/>
                </a:lnTo>
                <a:close/>
                <a:moveTo>
                  <a:pt x="0" y="0"/>
                </a:moveTo>
                <a:lnTo>
                  <a:pt x="326133" y="0"/>
                </a:lnTo>
                <a:lnTo>
                  <a:pt x="326133" y="609386"/>
                </a:lnTo>
                <a:lnTo>
                  <a:pt x="552759" y="835864"/>
                </a:lnTo>
                <a:lnTo>
                  <a:pt x="326133" y="1062497"/>
                </a:lnTo>
                <a:lnTo>
                  <a:pt x="326133" y="1671883"/>
                </a:lnTo>
                <a:lnTo>
                  <a:pt x="0" y="1671883"/>
                </a:lnTo>
                <a:lnTo>
                  <a:pt x="0" y="1110019"/>
                </a:lnTo>
                <a:lnTo>
                  <a:pt x="0" y="905526"/>
                </a:lnTo>
                <a:lnTo>
                  <a:pt x="0" y="766202"/>
                </a:lnTo>
                <a:lnTo>
                  <a:pt x="0" y="58138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 txBox="1"/>
          <p:nvPr/>
        </p:nvSpPr>
        <p:spPr>
          <a:xfrm rot="-5400000">
            <a:off x="48453" y="3630648"/>
            <a:ext cx="1536780" cy="6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Week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310663" y="2589282"/>
            <a:ext cx="5904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6605151" y="5012172"/>
            <a:ext cx="4813201" cy="1427350"/>
          </a:xfrm>
          <a:prstGeom prst="roundRect">
            <a:avLst>
              <a:gd name="adj" fmla="val 873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7663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on the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transformation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Next steps/Key focus, Q&amp;As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7663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Dedicated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go-to place for all things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 to the transformation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info &amp; support, Q&amp;As, success stories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1299260" y="152940"/>
            <a:ext cx="1011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</a:pPr>
            <a:r>
              <a:rPr lang="en-US" sz="24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Tech Transformation Communications Plan©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- Sprint 2</a:t>
            </a:r>
            <a:endParaRPr sz="2400" b="1" i="0" u="none" strike="noStrike" cap="none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6036627" y="2472045"/>
            <a:ext cx="647600" cy="647600"/>
          </a:xfrm>
          <a:prstGeom prst="ellipse">
            <a:avLst/>
          </a:prstGeom>
          <a:solidFill>
            <a:srgbClr val="759A8E"/>
          </a:solidFill>
          <a:ln w="9525" cap="flat" cmpd="sng">
            <a:solidFill>
              <a:srgbClr val="759A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US" sz="15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3</a:t>
            </a:r>
            <a:endParaRPr sz="15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807" y="38596"/>
            <a:ext cx="946129" cy="59805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>
            <a:off x="11876694" y="6543675"/>
            <a:ext cx="226841" cy="2268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159212" y="5012172"/>
            <a:ext cx="5368588" cy="1427350"/>
          </a:xfrm>
          <a:prstGeom prst="roundRect">
            <a:avLst>
              <a:gd name="adj" fmla="val 873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Key: Assign a goal to all comms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0513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(I) Inform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Important information or actions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0513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(L) Learn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	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&amp; knowledge share, L&amp;L/Lean Coffees/Demos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0513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(C) Culture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	Influence culture and hearts &amp; minds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0513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 Action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Drive actions and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behaviour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Google Shape;99;p3"/>
          <p:cNvCxnSpPr/>
          <p:nvPr/>
        </p:nvCxnSpPr>
        <p:spPr>
          <a:xfrm>
            <a:off x="893027" y="2795861"/>
            <a:ext cx="10934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0" name="Google Shape;100;p3"/>
          <p:cNvCxnSpPr/>
          <p:nvPr/>
        </p:nvCxnSpPr>
        <p:spPr>
          <a:xfrm rot="10800000">
            <a:off x="2213860" y="1958183"/>
            <a:ext cx="0" cy="670400"/>
          </a:xfrm>
          <a:prstGeom prst="straightConnector1">
            <a:avLst/>
          </a:prstGeom>
          <a:noFill/>
          <a:ln w="19050" cap="flat" cmpd="sng">
            <a:solidFill>
              <a:srgbClr val="11BBF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p3"/>
          <p:cNvCxnSpPr/>
          <p:nvPr/>
        </p:nvCxnSpPr>
        <p:spPr>
          <a:xfrm rot="10800000">
            <a:off x="6357994" y="1958183"/>
            <a:ext cx="0" cy="670400"/>
          </a:xfrm>
          <a:prstGeom prst="straightConnector1">
            <a:avLst/>
          </a:prstGeom>
          <a:noFill/>
          <a:ln w="19050" cap="flat" cmpd="sng">
            <a:solidFill>
              <a:srgbClr val="759A8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" name="Google Shape;102;p3"/>
          <p:cNvSpPr/>
          <p:nvPr/>
        </p:nvSpPr>
        <p:spPr>
          <a:xfrm>
            <a:off x="1299260" y="856782"/>
            <a:ext cx="1829200" cy="1536781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11BB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Colleague interview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3347910" y="856782"/>
            <a:ext cx="1829200" cy="1536781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50A6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Stand up</a:t>
            </a:r>
            <a:r>
              <a:rPr lang="en-US" sz="12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impacted colleagues (I, C, A)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5443394" y="856782"/>
            <a:ext cx="1829200" cy="1536781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759A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3"/>
          <p:cNvCxnSpPr/>
          <p:nvPr/>
        </p:nvCxnSpPr>
        <p:spPr>
          <a:xfrm rot="10800000">
            <a:off x="8430501" y="1958183"/>
            <a:ext cx="0" cy="670400"/>
          </a:xfrm>
          <a:prstGeom prst="straightConnector1">
            <a:avLst/>
          </a:prstGeom>
          <a:noFill/>
          <a:ln w="19050" cap="flat" cmpd="sng">
            <a:solidFill>
              <a:srgbClr val="9C8D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3"/>
          <p:cNvSpPr/>
          <p:nvPr/>
        </p:nvSpPr>
        <p:spPr>
          <a:xfrm>
            <a:off x="7515901" y="856782"/>
            <a:ext cx="1829200" cy="1536781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9C8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" name="Google Shape;107;p3"/>
          <p:cNvCxnSpPr/>
          <p:nvPr/>
        </p:nvCxnSpPr>
        <p:spPr>
          <a:xfrm rot="10800000">
            <a:off x="10504628" y="1958183"/>
            <a:ext cx="0" cy="670400"/>
          </a:xfrm>
          <a:prstGeom prst="straightConnector1">
            <a:avLst/>
          </a:prstGeom>
          <a:noFill/>
          <a:ln w="19050" cap="flat" cmpd="sng">
            <a:solidFill>
              <a:srgbClr val="C180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3"/>
          <p:cNvSpPr/>
          <p:nvPr/>
        </p:nvSpPr>
        <p:spPr>
          <a:xfrm>
            <a:off x="9590028" y="856782"/>
            <a:ext cx="1829200" cy="1536781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C18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34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474490" y="856783"/>
            <a:ext cx="684735" cy="1536780"/>
          </a:xfrm>
          <a:custGeom>
            <a:avLst/>
            <a:gdLst/>
            <a:ahLst/>
            <a:cxnLst/>
            <a:rect l="l" t="t" r="r" b="b"/>
            <a:pathLst>
              <a:path w="809245" h="1671883" extrusionOk="0">
                <a:moveTo>
                  <a:pt x="421332" y="610237"/>
                </a:moveTo>
                <a:lnTo>
                  <a:pt x="583593" y="610237"/>
                </a:lnTo>
                <a:lnTo>
                  <a:pt x="809245" y="835864"/>
                </a:lnTo>
                <a:lnTo>
                  <a:pt x="581158" y="1063968"/>
                </a:lnTo>
                <a:lnTo>
                  <a:pt x="418897" y="1063968"/>
                </a:lnTo>
                <a:lnTo>
                  <a:pt x="646947" y="835864"/>
                </a:lnTo>
                <a:close/>
                <a:moveTo>
                  <a:pt x="0" y="0"/>
                </a:moveTo>
                <a:lnTo>
                  <a:pt x="326133" y="0"/>
                </a:lnTo>
                <a:lnTo>
                  <a:pt x="326133" y="609386"/>
                </a:lnTo>
                <a:lnTo>
                  <a:pt x="552759" y="835864"/>
                </a:lnTo>
                <a:lnTo>
                  <a:pt x="326133" y="1062497"/>
                </a:lnTo>
                <a:lnTo>
                  <a:pt x="326133" y="1671883"/>
                </a:lnTo>
                <a:lnTo>
                  <a:pt x="0" y="1671883"/>
                </a:lnTo>
                <a:lnTo>
                  <a:pt x="0" y="1110019"/>
                </a:lnTo>
                <a:lnTo>
                  <a:pt x="0" y="905526"/>
                </a:lnTo>
                <a:lnTo>
                  <a:pt x="0" y="766202"/>
                </a:lnTo>
                <a:lnTo>
                  <a:pt x="0" y="58138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 rot="-5400000">
            <a:off x="48453" y="1282797"/>
            <a:ext cx="1536780" cy="6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Week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3"/>
          <p:cNvCxnSpPr/>
          <p:nvPr/>
        </p:nvCxnSpPr>
        <p:spPr>
          <a:xfrm rot="10800000">
            <a:off x="2213860" y="3079407"/>
            <a:ext cx="0" cy="670400"/>
          </a:xfrm>
          <a:prstGeom prst="straightConnector1">
            <a:avLst/>
          </a:prstGeom>
          <a:noFill/>
          <a:ln w="19050" cap="flat" cmpd="sng">
            <a:solidFill>
              <a:srgbClr val="11BBF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3"/>
          <p:cNvSpPr/>
          <p:nvPr/>
        </p:nvSpPr>
        <p:spPr>
          <a:xfrm>
            <a:off x="1299260" y="3204643"/>
            <a:ext cx="1829200" cy="1536781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11BB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Colleague interview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3"/>
          <p:cNvCxnSpPr/>
          <p:nvPr/>
        </p:nvCxnSpPr>
        <p:spPr>
          <a:xfrm rot="10800000">
            <a:off x="4254534" y="3079407"/>
            <a:ext cx="0" cy="670400"/>
          </a:xfrm>
          <a:prstGeom prst="straightConnector1">
            <a:avLst/>
          </a:prstGeom>
          <a:noFill/>
          <a:ln w="19050" cap="flat" cmpd="sng">
            <a:solidFill>
              <a:srgbClr val="50A6B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" name="Google Shape;114;p3"/>
          <p:cNvSpPr/>
          <p:nvPr/>
        </p:nvSpPr>
        <p:spPr>
          <a:xfrm>
            <a:off x="3339934" y="3204643"/>
            <a:ext cx="1829200" cy="1536781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50A6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Executive/Sponsor Checkpoint (C, A)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" name="Google Shape;115;p3"/>
          <p:cNvCxnSpPr/>
          <p:nvPr/>
        </p:nvCxnSpPr>
        <p:spPr>
          <a:xfrm rot="10800000">
            <a:off x="6360375" y="3079407"/>
            <a:ext cx="0" cy="670400"/>
          </a:xfrm>
          <a:prstGeom prst="straightConnector1">
            <a:avLst/>
          </a:prstGeom>
          <a:noFill/>
          <a:ln w="19050" cap="flat" cmpd="sng">
            <a:solidFill>
              <a:srgbClr val="759A8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3"/>
          <p:cNvSpPr/>
          <p:nvPr/>
        </p:nvSpPr>
        <p:spPr>
          <a:xfrm>
            <a:off x="5445775" y="3204643"/>
            <a:ext cx="1829200" cy="1536781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759A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Thematic article/ Colleague storytelling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(L, C, A)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3"/>
          <p:cNvCxnSpPr/>
          <p:nvPr/>
        </p:nvCxnSpPr>
        <p:spPr>
          <a:xfrm rot="10800000">
            <a:off x="8444957" y="3079407"/>
            <a:ext cx="0" cy="670400"/>
          </a:xfrm>
          <a:prstGeom prst="straightConnector1">
            <a:avLst/>
          </a:prstGeom>
          <a:noFill/>
          <a:ln w="19050" cap="flat" cmpd="sng">
            <a:solidFill>
              <a:srgbClr val="9C8D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3"/>
          <p:cNvSpPr/>
          <p:nvPr/>
        </p:nvSpPr>
        <p:spPr>
          <a:xfrm>
            <a:off x="7530357" y="3204643"/>
            <a:ext cx="1829200" cy="1536781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9C8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lvl="0" indent="-1111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activity or demo (C, L, A)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" name="Google Shape;119;p3"/>
          <p:cNvCxnSpPr/>
          <p:nvPr/>
        </p:nvCxnSpPr>
        <p:spPr>
          <a:xfrm rot="10800000">
            <a:off x="10503752" y="3079407"/>
            <a:ext cx="0" cy="670400"/>
          </a:xfrm>
          <a:prstGeom prst="straightConnector1">
            <a:avLst/>
          </a:prstGeom>
          <a:noFill/>
          <a:ln w="19050" cap="flat" cmpd="sng">
            <a:solidFill>
              <a:srgbClr val="C1804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3"/>
          <p:cNvSpPr/>
          <p:nvPr/>
        </p:nvSpPr>
        <p:spPr>
          <a:xfrm>
            <a:off x="9589152" y="3204643"/>
            <a:ext cx="1829200" cy="1536781"/>
          </a:xfrm>
          <a:prstGeom prst="roundRect">
            <a:avLst>
              <a:gd name="adj" fmla="val 7480"/>
            </a:avLst>
          </a:prstGeom>
          <a:solidFill>
            <a:schemeClr val="lt1"/>
          </a:solidFill>
          <a:ln w="19050" cap="flat" cmpd="sng">
            <a:solidFill>
              <a:srgbClr val="C18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111125" marR="0" lvl="0" indent="-111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Transformation Weekly News Round Up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(I, L, C, 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474490" y="3204644"/>
            <a:ext cx="684735" cy="1536780"/>
          </a:xfrm>
          <a:custGeom>
            <a:avLst/>
            <a:gdLst/>
            <a:ahLst/>
            <a:cxnLst/>
            <a:rect l="l" t="t" r="r" b="b"/>
            <a:pathLst>
              <a:path w="809245" h="1671883" extrusionOk="0">
                <a:moveTo>
                  <a:pt x="421332" y="610237"/>
                </a:moveTo>
                <a:lnTo>
                  <a:pt x="583593" y="610237"/>
                </a:lnTo>
                <a:lnTo>
                  <a:pt x="809245" y="835864"/>
                </a:lnTo>
                <a:lnTo>
                  <a:pt x="581158" y="1063968"/>
                </a:lnTo>
                <a:lnTo>
                  <a:pt x="418897" y="1063968"/>
                </a:lnTo>
                <a:lnTo>
                  <a:pt x="646947" y="835864"/>
                </a:lnTo>
                <a:close/>
                <a:moveTo>
                  <a:pt x="0" y="0"/>
                </a:moveTo>
                <a:lnTo>
                  <a:pt x="326133" y="0"/>
                </a:lnTo>
                <a:lnTo>
                  <a:pt x="326133" y="609386"/>
                </a:lnTo>
                <a:lnTo>
                  <a:pt x="552759" y="835864"/>
                </a:lnTo>
                <a:lnTo>
                  <a:pt x="326133" y="1062497"/>
                </a:lnTo>
                <a:lnTo>
                  <a:pt x="326133" y="1671883"/>
                </a:lnTo>
                <a:lnTo>
                  <a:pt x="0" y="1671883"/>
                </a:lnTo>
                <a:lnTo>
                  <a:pt x="0" y="1110019"/>
                </a:lnTo>
                <a:lnTo>
                  <a:pt x="0" y="905526"/>
                </a:lnTo>
                <a:lnTo>
                  <a:pt x="0" y="766202"/>
                </a:lnTo>
                <a:lnTo>
                  <a:pt x="0" y="58138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 rot="-5400000">
            <a:off x="48453" y="3630648"/>
            <a:ext cx="1536780" cy="6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Week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310663" y="2589282"/>
            <a:ext cx="5904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6605151" y="5012172"/>
            <a:ext cx="4572922" cy="1427350"/>
          </a:xfrm>
          <a:prstGeom prst="roundRect">
            <a:avLst>
              <a:gd name="adj" fmla="val 873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7663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Inspiring blog about their role/work, or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changing mindset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7663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on the transformation; Next steps/Key focus, Q&amp;As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7663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Ways of Working/Success stories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7663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News Round 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1299260" y="152940"/>
            <a:ext cx="1011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ter"/>
              <a:buNone/>
            </a:pPr>
            <a:r>
              <a:rPr lang="en-US" sz="2400" b="1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Tech Transformation Communications Plan© - Sprint 3</a:t>
            </a:r>
            <a:endParaRPr sz="3200" b="1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807" y="38596"/>
            <a:ext cx="946129" cy="59805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/>
          <p:nvPr/>
        </p:nvSpPr>
        <p:spPr>
          <a:xfrm>
            <a:off x="11876694" y="6543675"/>
            <a:ext cx="226841" cy="2268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3941050" y="2472057"/>
            <a:ext cx="647600" cy="647600"/>
          </a:xfrm>
          <a:prstGeom prst="ellipse">
            <a:avLst/>
          </a:prstGeom>
          <a:solidFill>
            <a:srgbClr val="50A6B4"/>
          </a:solidFill>
          <a:ln w="9525" cap="flat" cmpd="sng">
            <a:solidFill>
              <a:srgbClr val="50A6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US" sz="15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1890078" y="2472061"/>
            <a:ext cx="647600" cy="647600"/>
          </a:xfrm>
          <a:prstGeom prst="ellipse">
            <a:avLst/>
          </a:prstGeom>
          <a:solidFill>
            <a:srgbClr val="11BBF2"/>
          </a:solidFill>
          <a:ln w="9525" cap="flat" cmpd="sng">
            <a:solidFill>
              <a:srgbClr val="11BB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US" sz="15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1</a:t>
            </a:r>
            <a:endParaRPr sz="15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8109902" y="2472049"/>
            <a:ext cx="647600" cy="647600"/>
          </a:xfrm>
          <a:prstGeom prst="ellipse">
            <a:avLst/>
          </a:prstGeom>
          <a:solidFill>
            <a:srgbClr val="9C8D65"/>
          </a:solidFill>
          <a:ln w="9525" cap="flat" cmpd="sng">
            <a:solidFill>
              <a:srgbClr val="9C8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US" sz="15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10183178" y="2472053"/>
            <a:ext cx="647600" cy="647600"/>
          </a:xfrm>
          <a:prstGeom prst="ellipse">
            <a:avLst/>
          </a:prstGeom>
          <a:solidFill>
            <a:srgbClr val="C18040"/>
          </a:solidFill>
          <a:ln w="9525" cap="flat" cmpd="sng">
            <a:solidFill>
              <a:srgbClr val="C18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US" sz="15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5</a:t>
            </a:r>
            <a:endParaRPr sz="15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6036627" y="2472045"/>
            <a:ext cx="647600" cy="647600"/>
          </a:xfrm>
          <a:prstGeom prst="ellipse">
            <a:avLst/>
          </a:prstGeom>
          <a:solidFill>
            <a:srgbClr val="759A8E"/>
          </a:solidFill>
          <a:ln w="9525" cap="flat" cmpd="sng">
            <a:solidFill>
              <a:srgbClr val="759A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US" sz="15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3</a:t>
            </a:r>
            <a:endParaRPr sz="15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1206500" y="5012172"/>
            <a:ext cx="5321300" cy="1427350"/>
          </a:xfrm>
          <a:prstGeom prst="roundRect">
            <a:avLst>
              <a:gd name="adj" fmla="val 873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Key: Assign a goal to all comms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0513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(I) Inform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Important information or actions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0513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(L) Learn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	Learn &amp; knowledge share, L&amp;L/Lean Coffees/Demos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0513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(C) Culture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	Influence culture and hearts &amp; minds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0513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 Action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Drive actions and behaviour changes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Widescreen</PresentationFormat>
  <Paragraphs>79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Inter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Sohail Sarwar</dc:creator>
  <cp:lastModifiedBy>Erum Quddus</cp:lastModifiedBy>
  <cp:revision>1</cp:revision>
  <dcterms:created xsi:type="dcterms:W3CDTF">2021-09-17T11:11:13Z</dcterms:created>
  <dcterms:modified xsi:type="dcterms:W3CDTF">2023-02-21T21:37:49Z</dcterms:modified>
</cp:coreProperties>
</file>